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4"/>
  </p:sldMasterIdLst>
  <p:notesMasterIdLst>
    <p:notesMasterId r:id="rId58"/>
  </p:notesMasterIdLst>
  <p:sldIdLst>
    <p:sldId id="262" r:id="rId5"/>
    <p:sldId id="500" r:id="rId6"/>
    <p:sldId id="520" r:id="rId7"/>
    <p:sldId id="627" r:id="rId8"/>
    <p:sldId id="628" r:id="rId9"/>
    <p:sldId id="629" r:id="rId10"/>
    <p:sldId id="630" r:id="rId11"/>
    <p:sldId id="631" r:id="rId12"/>
    <p:sldId id="632" r:id="rId13"/>
    <p:sldId id="633" r:id="rId14"/>
    <p:sldId id="674" r:id="rId15"/>
    <p:sldId id="673" r:id="rId16"/>
    <p:sldId id="634" r:id="rId17"/>
    <p:sldId id="635" r:id="rId18"/>
    <p:sldId id="636" r:id="rId19"/>
    <p:sldId id="637" r:id="rId20"/>
    <p:sldId id="638" r:id="rId21"/>
    <p:sldId id="641" r:id="rId22"/>
    <p:sldId id="642" r:id="rId23"/>
    <p:sldId id="643" r:id="rId24"/>
    <p:sldId id="644" r:id="rId25"/>
    <p:sldId id="645" r:id="rId26"/>
    <p:sldId id="646" r:id="rId27"/>
    <p:sldId id="647" r:id="rId28"/>
    <p:sldId id="648" r:id="rId29"/>
    <p:sldId id="649" r:id="rId30"/>
    <p:sldId id="640" r:id="rId31"/>
    <p:sldId id="650" r:id="rId32"/>
    <p:sldId id="639" r:id="rId33"/>
    <p:sldId id="652" r:id="rId34"/>
    <p:sldId id="651" r:id="rId35"/>
    <p:sldId id="653" r:id="rId36"/>
    <p:sldId id="654" r:id="rId37"/>
    <p:sldId id="655" r:id="rId38"/>
    <p:sldId id="658" r:id="rId39"/>
    <p:sldId id="656" r:id="rId40"/>
    <p:sldId id="657" r:id="rId41"/>
    <p:sldId id="659" r:id="rId42"/>
    <p:sldId id="660" r:id="rId43"/>
    <p:sldId id="661" r:id="rId44"/>
    <p:sldId id="662" r:id="rId45"/>
    <p:sldId id="663" r:id="rId46"/>
    <p:sldId id="664" r:id="rId47"/>
    <p:sldId id="665" r:id="rId48"/>
    <p:sldId id="666" r:id="rId49"/>
    <p:sldId id="667" r:id="rId50"/>
    <p:sldId id="668" r:id="rId51"/>
    <p:sldId id="669" r:id="rId52"/>
    <p:sldId id="670" r:id="rId53"/>
    <p:sldId id="671" r:id="rId54"/>
    <p:sldId id="672" r:id="rId55"/>
    <p:sldId id="676" r:id="rId56"/>
    <p:sldId id="675" r:id="rId57"/>
  </p:sldIdLst>
  <p:sldSz cx="9144000" cy="6858000" type="screen4x3"/>
  <p:notesSz cx="6805613" cy="9939338"/>
  <p:custDataLst>
    <p:tags r:id="rId5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120C"/>
    <a:srgbClr val="3C1053"/>
    <a:srgbClr val="3D3935"/>
    <a:srgbClr val="8C857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736" autoAdjust="0"/>
    <p:restoredTop sz="94806"/>
  </p:normalViewPr>
  <p:slideViewPr>
    <p:cSldViewPr snapToGrid="0">
      <p:cViewPr varScale="1">
        <p:scale>
          <a:sx n="70" d="100"/>
          <a:sy n="70" d="100"/>
        </p:scale>
        <p:origin x="1677" y="78"/>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notesMaster" Target="notesMasters/notesMaster1.xml"/><Relationship Id="rId5" Type="http://schemas.openxmlformats.org/officeDocument/2006/relationships/slide" Target="slides/slide1.xml"/><Relationship Id="rId61" Type="http://schemas.openxmlformats.org/officeDocument/2006/relationships/viewProps" Target="viewProp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gs" Target="tags/tag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9099" cy="498693"/>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54939" y="0"/>
            <a:ext cx="2949099" cy="498693"/>
          </a:xfrm>
          <a:prstGeom prst="rect">
            <a:avLst/>
          </a:prstGeom>
        </p:spPr>
        <p:txBody>
          <a:bodyPr vert="horz" lIns="91440" tIns="45720" rIns="91440" bIns="45720" rtlCol="0"/>
          <a:lstStyle>
            <a:lvl1pPr algn="r">
              <a:defRPr sz="1200"/>
            </a:lvl1pPr>
          </a:lstStyle>
          <a:p>
            <a:fld id="{6F69E031-7821-4947-9A91-EC03C15F7566}" type="datetimeFigureOut">
              <a:rPr lang="en-AU" smtClean="0"/>
              <a:t>6/09/2024</a:t>
            </a:fld>
            <a:endParaRPr lang="en-AU"/>
          </a:p>
        </p:txBody>
      </p:sp>
      <p:sp>
        <p:nvSpPr>
          <p:cNvPr id="4" name="Slide Image Placeholder 3"/>
          <p:cNvSpPr>
            <a:spLocks noGrp="1" noRot="1" noChangeAspect="1"/>
          </p:cNvSpPr>
          <p:nvPr>
            <p:ph type="sldImg" idx="2"/>
          </p:nvPr>
        </p:nvSpPr>
        <p:spPr>
          <a:xfrm>
            <a:off x="1166813" y="1243013"/>
            <a:ext cx="4471987" cy="3354387"/>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0562" y="4783307"/>
            <a:ext cx="5444490" cy="391361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9440647"/>
            <a:ext cx="2949099" cy="498692"/>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54939" y="9440647"/>
            <a:ext cx="2949099" cy="498692"/>
          </a:xfrm>
          <a:prstGeom prst="rect">
            <a:avLst/>
          </a:prstGeom>
        </p:spPr>
        <p:txBody>
          <a:bodyPr vert="horz" lIns="91440" tIns="45720" rIns="91440" bIns="45720" rtlCol="0" anchor="b"/>
          <a:lstStyle>
            <a:lvl1pPr algn="r">
              <a:defRPr sz="1200"/>
            </a:lvl1pPr>
          </a:lstStyle>
          <a:p>
            <a:fld id="{4C98A5C1-1CB9-4F08-9AE0-90C38B1EBB91}" type="slidenum">
              <a:rPr lang="en-AU" smtClean="0"/>
              <a:t>‹#›</a:t>
            </a:fld>
            <a:endParaRPr lang="en-AU"/>
          </a:p>
        </p:txBody>
      </p:sp>
    </p:spTree>
    <p:extLst>
      <p:ext uri="{BB962C8B-B14F-4D97-AF65-F5344CB8AC3E}">
        <p14:creationId xmlns:p14="http://schemas.microsoft.com/office/powerpoint/2010/main" val="1452559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3.xml"/><Relationship Id="rId5" Type="http://schemas.openxmlformats.org/officeDocument/2006/relationships/image" Target="../media/image3.png"/><Relationship Id="rId4"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1.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1"/>
        </a:solidFill>
        <a:effectLst/>
      </p:bgPr>
    </p:bg>
    <p:spTree>
      <p:nvGrpSpPr>
        <p:cNvPr id="1" name=""/>
        <p:cNvGrpSpPr/>
        <p:nvPr/>
      </p:nvGrpSpPr>
      <p:grpSpPr>
        <a:xfrm>
          <a:off x="0" y="0"/>
          <a:ext cx="0" cy="0"/>
          <a:chOff x="0" y="0"/>
          <a:chExt cx="0" cy="0"/>
        </a:xfrm>
      </p:grpSpPr>
      <p:sp>
        <p:nvSpPr>
          <p:cNvPr id="48" name="Rectangle 47"/>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5" name="Group 4"/>
          <p:cNvGrpSpPr>
            <a:grpSpLocks noChangeAspect="1"/>
          </p:cNvGrpSpPr>
          <p:nvPr userDrawn="1"/>
        </p:nvGrpSpPr>
        <p:grpSpPr bwMode="auto">
          <a:xfrm>
            <a:off x="0" y="-3175"/>
            <a:ext cx="9144227" cy="6861175"/>
            <a:chOff x="5" y="-2"/>
            <a:chExt cx="5750" cy="4322"/>
          </a:xfrm>
        </p:grpSpPr>
        <p:sp>
          <p:nvSpPr>
            <p:cNvPr id="6" name="AutoShape 3"/>
            <p:cNvSpPr>
              <a:spLocks noChangeAspect="1" noChangeArrowheads="1" noTextEdit="1"/>
            </p:cNvSpPr>
            <p:nvPr userDrawn="1"/>
          </p:nvSpPr>
          <p:spPr bwMode="auto">
            <a:xfrm>
              <a:off x="5" y="0"/>
              <a:ext cx="5750" cy="43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7" name="Freeform 5"/>
            <p:cNvSpPr>
              <a:spLocks/>
            </p:cNvSpPr>
            <p:nvPr userDrawn="1"/>
          </p:nvSpPr>
          <p:spPr bwMode="auto">
            <a:xfrm>
              <a:off x="5" y="288"/>
              <a:ext cx="2875" cy="1871"/>
            </a:xfrm>
            <a:custGeom>
              <a:avLst/>
              <a:gdLst>
                <a:gd name="T0" fmla="*/ 2875 w 2875"/>
                <a:gd name="T1" fmla="*/ 0 h 1871"/>
                <a:gd name="T2" fmla="*/ 2875 w 2875"/>
                <a:gd name="T3" fmla="*/ 1871 h 1871"/>
                <a:gd name="T4" fmla="*/ 0 w 2875"/>
                <a:gd name="T5" fmla="*/ 1871 h 1871"/>
                <a:gd name="T6" fmla="*/ 0 w 2875"/>
                <a:gd name="T7" fmla="*/ 0 h 1871"/>
                <a:gd name="T8" fmla="*/ 2875 w 2875"/>
                <a:gd name="T9" fmla="*/ 0 h 1871"/>
                <a:gd name="T10" fmla="*/ 2875 w 2875"/>
                <a:gd name="T11" fmla="*/ 0 h 1871"/>
              </a:gdLst>
              <a:ahLst/>
              <a:cxnLst>
                <a:cxn ang="0">
                  <a:pos x="T0" y="T1"/>
                </a:cxn>
                <a:cxn ang="0">
                  <a:pos x="T2" y="T3"/>
                </a:cxn>
                <a:cxn ang="0">
                  <a:pos x="T4" y="T5"/>
                </a:cxn>
                <a:cxn ang="0">
                  <a:pos x="T6" y="T7"/>
                </a:cxn>
                <a:cxn ang="0">
                  <a:pos x="T8" y="T9"/>
                </a:cxn>
                <a:cxn ang="0">
                  <a:pos x="T10" y="T11"/>
                </a:cxn>
              </a:cxnLst>
              <a:rect l="0" t="0" r="r" b="b"/>
              <a:pathLst>
                <a:path w="2875" h="1871">
                  <a:moveTo>
                    <a:pt x="2875" y="0"/>
                  </a:moveTo>
                  <a:lnTo>
                    <a:pt x="2875" y="1871"/>
                  </a:lnTo>
                  <a:lnTo>
                    <a:pt x="0" y="1871"/>
                  </a:lnTo>
                  <a:lnTo>
                    <a:pt x="0" y="0"/>
                  </a:lnTo>
                  <a:lnTo>
                    <a:pt x="2875" y="0"/>
                  </a:lnTo>
                  <a:lnTo>
                    <a:pt x="2875" y="0"/>
                  </a:lnTo>
                  <a:close/>
                </a:path>
              </a:pathLst>
            </a:custGeom>
            <a:solidFill>
              <a:srgbClr val="3D393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6"/>
            <p:cNvSpPr>
              <a:spLocks/>
            </p:cNvSpPr>
            <p:nvPr userDrawn="1"/>
          </p:nvSpPr>
          <p:spPr bwMode="auto">
            <a:xfrm>
              <a:off x="2880" y="2159"/>
              <a:ext cx="2875" cy="2159"/>
            </a:xfrm>
            <a:custGeom>
              <a:avLst/>
              <a:gdLst>
                <a:gd name="T0" fmla="*/ 2875 w 2875"/>
                <a:gd name="T1" fmla="*/ 0 h 2159"/>
                <a:gd name="T2" fmla="*/ 2875 w 2875"/>
                <a:gd name="T3" fmla="*/ 1869 h 2159"/>
                <a:gd name="T4" fmla="*/ 290 w 2875"/>
                <a:gd name="T5" fmla="*/ 1869 h 2159"/>
                <a:gd name="T6" fmla="*/ 0 w 2875"/>
                <a:gd name="T7" fmla="*/ 2159 h 2159"/>
                <a:gd name="T8" fmla="*/ 0 w 2875"/>
                <a:gd name="T9" fmla="*/ 0 h 2159"/>
                <a:gd name="T10" fmla="*/ 2875 w 2875"/>
                <a:gd name="T11" fmla="*/ 0 h 2159"/>
                <a:gd name="T12" fmla="*/ 2875 w 2875"/>
                <a:gd name="T13" fmla="*/ 0 h 2159"/>
              </a:gdLst>
              <a:ahLst/>
              <a:cxnLst>
                <a:cxn ang="0">
                  <a:pos x="T0" y="T1"/>
                </a:cxn>
                <a:cxn ang="0">
                  <a:pos x="T2" y="T3"/>
                </a:cxn>
                <a:cxn ang="0">
                  <a:pos x="T4" y="T5"/>
                </a:cxn>
                <a:cxn ang="0">
                  <a:pos x="T6" y="T7"/>
                </a:cxn>
                <a:cxn ang="0">
                  <a:pos x="T8" y="T9"/>
                </a:cxn>
                <a:cxn ang="0">
                  <a:pos x="T10" y="T11"/>
                </a:cxn>
                <a:cxn ang="0">
                  <a:pos x="T12" y="T13"/>
                </a:cxn>
              </a:cxnLst>
              <a:rect l="0" t="0" r="r" b="b"/>
              <a:pathLst>
                <a:path w="2875" h="2159">
                  <a:moveTo>
                    <a:pt x="2875" y="0"/>
                  </a:moveTo>
                  <a:lnTo>
                    <a:pt x="2875" y="1869"/>
                  </a:lnTo>
                  <a:lnTo>
                    <a:pt x="290" y="1869"/>
                  </a:lnTo>
                  <a:lnTo>
                    <a:pt x="0" y="2159"/>
                  </a:lnTo>
                  <a:lnTo>
                    <a:pt x="0" y="0"/>
                  </a:lnTo>
                  <a:lnTo>
                    <a:pt x="2875" y="0"/>
                  </a:lnTo>
                  <a:lnTo>
                    <a:pt x="2875" y="0"/>
                  </a:lnTo>
                  <a:close/>
                </a:path>
              </a:pathLst>
            </a:custGeom>
            <a:solidFill>
              <a:srgbClr val="F2120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2" name="Freeform 7"/>
            <p:cNvSpPr>
              <a:spLocks/>
            </p:cNvSpPr>
            <p:nvPr userDrawn="1"/>
          </p:nvSpPr>
          <p:spPr bwMode="auto">
            <a:xfrm>
              <a:off x="5" y="2159"/>
              <a:ext cx="2875" cy="2155"/>
            </a:xfrm>
            <a:custGeom>
              <a:avLst/>
              <a:gdLst>
                <a:gd name="T0" fmla="*/ 2875 w 2875"/>
                <a:gd name="T1" fmla="*/ 0 h 2155"/>
                <a:gd name="T2" fmla="*/ 2875 w 2875"/>
                <a:gd name="T3" fmla="*/ 2155 h 2155"/>
                <a:gd name="T4" fmla="*/ 0 w 2875"/>
                <a:gd name="T5" fmla="*/ 2155 h 2155"/>
                <a:gd name="T6" fmla="*/ 0 w 2875"/>
                <a:gd name="T7" fmla="*/ 0 h 2155"/>
                <a:gd name="T8" fmla="*/ 2875 w 2875"/>
                <a:gd name="T9" fmla="*/ 0 h 2155"/>
                <a:gd name="T10" fmla="*/ 2875 w 2875"/>
                <a:gd name="T11" fmla="*/ 0 h 2155"/>
              </a:gdLst>
              <a:ahLst/>
              <a:cxnLst>
                <a:cxn ang="0">
                  <a:pos x="T0" y="T1"/>
                </a:cxn>
                <a:cxn ang="0">
                  <a:pos x="T2" y="T3"/>
                </a:cxn>
                <a:cxn ang="0">
                  <a:pos x="T4" y="T5"/>
                </a:cxn>
                <a:cxn ang="0">
                  <a:pos x="T6" y="T7"/>
                </a:cxn>
                <a:cxn ang="0">
                  <a:pos x="T8" y="T9"/>
                </a:cxn>
                <a:cxn ang="0">
                  <a:pos x="T10" y="T11"/>
                </a:cxn>
              </a:cxnLst>
              <a:rect l="0" t="0" r="r" b="b"/>
              <a:pathLst>
                <a:path w="2875" h="2155">
                  <a:moveTo>
                    <a:pt x="2875" y="0"/>
                  </a:moveTo>
                  <a:lnTo>
                    <a:pt x="2875" y="2155"/>
                  </a:lnTo>
                  <a:lnTo>
                    <a:pt x="0" y="2155"/>
                  </a:lnTo>
                  <a:lnTo>
                    <a:pt x="0" y="0"/>
                  </a:lnTo>
                  <a:lnTo>
                    <a:pt x="2875" y="0"/>
                  </a:lnTo>
                  <a:lnTo>
                    <a:pt x="2875" y="0"/>
                  </a:lnTo>
                  <a:close/>
                </a:path>
              </a:pathLst>
            </a:custGeom>
            <a:solidFill>
              <a:srgbClr val="8C857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4" name="Freeform 8"/>
            <p:cNvSpPr>
              <a:spLocks/>
            </p:cNvSpPr>
            <p:nvPr userDrawn="1"/>
          </p:nvSpPr>
          <p:spPr bwMode="auto">
            <a:xfrm>
              <a:off x="2880" y="-2"/>
              <a:ext cx="2875" cy="2161"/>
            </a:xfrm>
            <a:custGeom>
              <a:avLst/>
              <a:gdLst>
                <a:gd name="T0" fmla="*/ 2875 w 2875"/>
                <a:gd name="T1" fmla="*/ 0 h 2161"/>
                <a:gd name="T2" fmla="*/ 2875 w 2875"/>
                <a:gd name="T3" fmla="*/ 2161 h 2161"/>
                <a:gd name="T4" fmla="*/ 0 w 2875"/>
                <a:gd name="T5" fmla="*/ 2161 h 2161"/>
                <a:gd name="T6" fmla="*/ 0 w 2875"/>
                <a:gd name="T7" fmla="*/ 290 h 2161"/>
                <a:gd name="T8" fmla="*/ 290 w 2875"/>
                <a:gd name="T9" fmla="*/ 0 h 2161"/>
                <a:gd name="T10" fmla="*/ 2875 w 2875"/>
                <a:gd name="T11" fmla="*/ 0 h 2161"/>
                <a:gd name="T12" fmla="*/ 2875 w 2875"/>
                <a:gd name="T13" fmla="*/ 0 h 2161"/>
              </a:gdLst>
              <a:ahLst/>
              <a:cxnLst>
                <a:cxn ang="0">
                  <a:pos x="T0" y="T1"/>
                </a:cxn>
                <a:cxn ang="0">
                  <a:pos x="T2" y="T3"/>
                </a:cxn>
                <a:cxn ang="0">
                  <a:pos x="T4" y="T5"/>
                </a:cxn>
                <a:cxn ang="0">
                  <a:pos x="T6" y="T7"/>
                </a:cxn>
                <a:cxn ang="0">
                  <a:pos x="T8" y="T9"/>
                </a:cxn>
                <a:cxn ang="0">
                  <a:pos x="T10" y="T11"/>
                </a:cxn>
                <a:cxn ang="0">
                  <a:pos x="T12" y="T13"/>
                </a:cxn>
              </a:cxnLst>
              <a:rect l="0" t="0" r="r" b="b"/>
              <a:pathLst>
                <a:path w="2875" h="2161">
                  <a:moveTo>
                    <a:pt x="2875" y="0"/>
                  </a:moveTo>
                  <a:lnTo>
                    <a:pt x="2875" y="2161"/>
                  </a:lnTo>
                  <a:lnTo>
                    <a:pt x="0" y="2161"/>
                  </a:lnTo>
                  <a:lnTo>
                    <a:pt x="0" y="290"/>
                  </a:lnTo>
                  <a:lnTo>
                    <a:pt x="290" y="0"/>
                  </a:lnTo>
                  <a:lnTo>
                    <a:pt x="2875" y="0"/>
                  </a:lnTo>
                  <a:lnTo>
                    <a:pt x="2875"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grpSp>
      <p:sp>
        <p:nvSpPr>
          <p:cNvPr id="2" name="Title 1"/>
          <p:cNvSpPr>
            <a:spLocks noGrp="1"/>
          </p:cNvSpPr>
          <p:nvPr>
            <p:ph type="ctrTitle" hasCustomPrompt="1"/>
          </p:nvPr>
        </p:nvSpPr>
        <p:spPr>
          <a:xfrm>
            <a:off x="5003513" y="1366463"/>
            <a:ext cx="3770617" cy="1137024"/>
          </a:xfrm>
        </p:spPr>
        <p:txBody>
          <a:bodyPr anchor="b">
            <a:normAutofit/>
          </a:bodyPr>
          <a:lstStyle>
            <a:lvl1pPr algn="l">
              <a:defRPr sz="3860" b="1">
                <a:solidFill>
                  <a:schemeClr val="bg1"/>
                </a:solidFill>
                <a:latin typeface="Arial" panose="020B0604020202020204" pitchFamily="34" charset="0"/>
                <a:cs typeface="Arial" panose="020B0604020202020204" pitchFamily="34" charset="0"/>
              </a:defRPr>
            </a:lvl1pPr>
          </a:lstStyle>
          <a:p>
            <a:r>
              <a:rPr lang="en-US" dirty="0"/>
              <a:t>Heading</a:t>
            </a:r>
          </a:p>
        </p:txBody>
      </p:sp>
      <p:sp>
        <p:nvSpPr>
          <p:cNvPr id="3" name="Subtitle 2"/>
          <p:cNvSpPr>
            <a:spLocks noGrp="1"/>
          </p:cNvSpPr>
          <p:nvPr>
            <p:ph type="subTitle" idx="1" hasCustomPrompt="1"/>
          </p:nvPr>
        </p:nvSpPr>
        <p:spPr>
          <a:xfrm>
            <a:off x="5003513" y="2503487"/>
            <a:ext cx="3770617" cy="599309"/>
          </a:xfrm>
        </p:spPr>
        <p:txBody>
          <a:bodyPr anchor="b">
            <a:noAutofit/>
          </a:bodyPr>
          <a:lstStyle>
            <a:lvl1pPr marL="0" indent="0" algn="l">
              <a:buNone/>
              <a:defRPr sz="1863">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 name="Text Placeholder 7"/>
          <p:cNvSpPr>
            <a:spLocks noGrp="1"/>
          </p:cNvSpPr>
          <p:nvPr>
            <p:ph type="body" sz="quarter" idx="10" hasCustomPrompt="1"/>
          </p:nvPr>
        </p:nvSpPr>
        <p:spPr>
          <a:xfrm>
            <a:off x="5003800" y="3944938"/>
            <a:ext cx="3770313" cy="294882"/>
          </a:xfrm>
        </p:spPr>
        <p:txBody>
          <a:bodyPr>
            <a:normAutofit/>
          </a:bodyPr>
          <a:lstStyle>
            <a:lvl1pPr marL="0" indent="0">
              <a:buNone/>
              <a:defRPr sz="1597" b="1" baseline="0">
                <a:solidFill>
                  <a:schemeClr val="bg1"/>
                </a:solidFill>
                <a:latin typeface="Arial" panose="020B0604020202020204" pitchFamily="34" charset="0"/>
                <a:cs typeface="Arial" panose="020B0604020202020204" pitchFamily="34" charset="0"/>
              </a:defRPr>
            </a:lvl1pPr>
          </a:lstStyle>
          <a:p>
            <a:pPr lvl="0"/>
            <a:r>
              <a:rPr lang="en-AU" dirty="0"/>
              <a:t>Presenter Name</a:t>
            </a:r>
          </a:p>
        </p:txBody>
      </p:sp>
      <p:sp>
        <p:nvSpPr>
          <p:cNvPr id="9" name="Text Placeholder 7"/>
          <p:cNvSpPr>
            <a:spLocks noGrp="1"/>
          </p:cNvSpPr>
          <p:nvPr>
            <p:ph type="body" sz="quarter" idx="11" hasCustomPrompt="1"/>
          </p:nvPr>
        </p:nvSpPr>
        <p:spPr>
          <a:xfrm>
            <a:off x="5003800" y="4239820"/>
            <a:ext cx="3770313" cy="328773"/>
          </a:xfrm>
        </p:spPr>
        <p:txBody>
          <a:bodyPr>
            <a:normAutofit/>
          </a:bodyPr>
          <a:lstStyle>
            <a:lvl1pPr marL="0" indent="0">
              <a:buNone/>
              <a:defRPr sz="1597" baseline="0">
                <a:solidFill>
                  <a:schemeClr val="bg1"/>
                </a:solidFill>
                <a:latin typeface="Arial" panose="020B0604020202020204" pitchFamily="34" charset="0"/>
                <a:cs typeface="Arial" panose="020B0604020202020204" pitchFamily="34" charset="0"/>
              </a:defRPr>
            </a:lvl1pPr>
          </a:lstStyle>
          <a:p>
            <a:pPr lvl="0"/>
            <a:r>
              <a:rPr lang="en-AU" dirty="0"/>
              <a:t>Date</a:t>
            </a:r>
          </a:p>
        </p:txBody>
      </p:sp>
      <p:sp>
        <p:nvSpPr>
          <p:cNvPr id="11" name="Picture Placeholder 10"/>
          <p:cNvSpPr>
            <a:spLocks noGrp="1"/>
          </p:cNvSpPr>
          <p:nvPr>
            <p:ph type="pic" sz="quarter" idx="12"/>
          </p:nvPr>
        </p:nvSpPr>
        <p:spPr>
          <a:xfrm>
            <a:off x="0" y="469901"/>
            <a:ext cx="4565649" cy="2952750"/>
          </a:xfrm>
        </p:spPr>
        <p:txBody>
          <a:bodyPr>
            <a:normAutofit/>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sp>
        <p:nvSpPr>
          <p:cNvPr id="13" name="Picture Placeholder 10"/>
          <p:cNvSpPr>
            <a:spLocks noGrp="1"/>
          </p:cNvSpPr>
          <p:nvPr>
            <p:ph type="pic" sz="quarter" idx="13"/>
          </p:nvPr>
        </p:nvSpPr>
        <p:spPr>
          <a:xfrm>
            <a:off x="0" y="3422650"/>
            <a:ext cx="4565649" cy="3435349"/>
          </a:xfrm>
        </p:spPr>
        <p:txBody>
          <a:bodyPr>
            <a:normAutofit/>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pic>
        <p:nvPicPr>
          <p:cNvPr id="49" name="Picture 4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560000" y="252000"/>
            <a:ext cx="1375200" cy="810128"/>
          </a:xfrm>
          <a:prstGeom prst="rect">
            <a:avLst/>
          </a:prstGeom>
        </p:spPr>
      </p:pic>
    </p:spTree>
    <p:extLst>
      <p:ext uri="{BB962C8B-B14F-4D97-AF65-F5344CB8AC3E}">
        <p14:creationId xmlns:p14="http://schemas.microsoft.com/office/powerpoint/2010/main" val="37777748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lain with no logo">
    <p:spTree>
      <p:nvGrpSpPr>
        <p:cNvPr id="1" name=""/>
        <p:cNvGrpSpPr/>
        <p:nvPr/>
      </p:nvGrpSpPr>
      <p:grpSpPr>
        <a:xfrm>
          <a:off x="0" y="0"/>
          <a:ext cx="0" cy="0"/>
          <a:chOff x="0" y="0"/>
          <a:chExt cx="0" cy="0"/>
        </a:xfrm>
      </p:grpSpPr>
      <p:sp>
        <p:nvSpPr>
          <p:cNvPr id="6" name="AutoShape 3"/>
          <p:cNvSpPr>
            <a:spLocks noChangeAspect="1" noChangeArrowheads="1" noTextEdit="1"/>
          </p:cNvSpPr>
          <p:nvPr userDrawn="1"/>
        </p:nvSpPr>
        <p:spPr bwMode="auto">
          <a:xfrm>
            <a:off x="1588" y="0"/>
            <a:ext cx="9140825"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 name="Freeform 6"/>
          <p:cNvSpPr>
            <a:spLocks/>
          </p:cNvSpPr>
          <p:nvPr userDrawn="1"/>
        </p:nvSpPr>
        <p:spPr bwMode="auto">
          <a:xfrm>
            <a:off x="1588" y="-3175"/>
            <a:ext cx="5030788" cy="457200"/>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8"/>
          <p:cNvSpPr>
            <a:spLocks/>
          </p:cNvSpPr>
          <p:nvPr userDrawn="1"/>
        </p:nvSpPr>
        <p:spPr bwMode="auto">
          <a:xfrm>
            <a:off x="4572001" y="6397625"/>
            <a:ext cx="4570413" cy="457200"/>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 name="Rectangle 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4" name="Title 1"/>
          <p:cNvSpPr>
            <a:spLocks noGrp="1"/>
          </p:cNvSpPr>
          <p:nvPr>
            <p:ph type="title" hasCustomPrompt="1"/>
          </p:nvPr>
        </p:nvSpPr>
        <p:spPr>
          <a:xfrm>
            <a:off x="440871" y="1014757"/>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7" name="Text Placeholder 49"/>
          <p:cNvSpPr>
            <a:spLocks noGrp="1"/>
          </p:cNvSpPr>
          <p:nvPr>
            <p:ph type="body" sz="quarter" idx="15" hasCustomPrompt="1"/>
          </p:nvPr>
        </p:nvSpPr>
        <p:spPr>
          <a:xfrm>
            <a:off x="440871" y="1751357"/>
            <a:ext cx="8284029" cy="3954411"/>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1079407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836023-9DC1-0848-98E4-41152BE775A4}"/>
              </a:ext>
            </a:extLst>
          </p:cNvPr>
          <p:cNvSpPr>
            <a:spLocks noGrp="1"/>
          </p:cNvSpPr>
          <p:nvPr>
            <p:ph type="dt" sz="half" idx="10"/>
          </p:nvPr>
        </p:nvSpPr>
        <p:spPr/>
        <p:txBody>
          <a:bodyPr/>
          <a:lstStyle>
            <a:lvl1pPr>
              <a:defRPr/>
            </a:lvl1pPr>
          </a:lstStyle>
          <a:p>
            <a:pPr>
              <a:defRPr/>
            </a:pPr>
            <a:endParaRPr lang="en-US"/>
          </a:p>
        </p:txBody>
      </p:sp>
      <p:sp>
        <p:nvSpPr>
          <p:cNvPr id="5" name="Slide Number Placeholder 4">
            <a:extLst>
              <a:ext uri="{FF2B5EF4-FFF2-40B4-BE49-F238E27FC236}">
                <a16:creationId xmlns:a16="http://schemas.microsoft.com/office/drawing/2014/main" id="{06E13A7D-F62D-5645-896A-F6D2148ED84F}"/>
              </a:ext>
            </a:extLst>
          </p:cNvPr>
          <p:cNvSpPr>
            <a:spLocks noGrp="1"/>
          </p:cNvSpPr>
          <p:nvPr>
            <p:ph type="sldNum" sz="quarter" idx="11"/>
          </p:nvPr>
        </p:nvSpPr>
        <p:spPr/>
        <p:txBody>
          <a:bodyPr/>
          <a:lstStyle>
            <a:lvl1pPr>
              <a:defRPr/>
            </a:lvl1pPr>
          </a:lstStyle>
          <a:p>
            <a:pPr>
              <a:defRPr/>
            </a:pPr>
            <a:fld id="{52BAE153-106A-054D-8D30-6B13A2BC7148}" type="slidenum">
              <a:rPr lang="en-US" altLang="en-US"/>
              <a:pPr>
                <a:defRPr/>
              </a:pPr>
              <a:t>‹#›</a:t>
            </a:fld>
            <a:endParaRPr lang="en-US" altLang="en-US"/>
          </a:p>
        </p:txBody>
      </p:sp>
    </p:spTree>
    <p:extLst>
      <p:ext uri="{BB962C8B-B14F-4D97-AF65-F5344CB8AC3E}">
        <p14:creationId xmlns:p14="http://schemas.microsoft.com/office/powerpoint/2010/main" val="1246311040"/>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co-branded">
    <p:spTree>
      <p:nvGrpSpPr>
        <p:cNvPr id="1" name=""/>
        <p:cNvGrpSpPr/>
        <p:nvPr/>
      </p:nvGrpSpPr>
      <p:grpSpPr>
        <a:xfrm>
          <a:off x="0" y="0"/>
          <a:ext cx="0" cy="0"/>
          <a:chOff x="0" y="0"/>
          <a:chExt cx="0" cy="0"/>
        </a:xfrm>
      </p:grpSpPr>
      <p:sp>
        <p:nvSpPr>
          <p:cNvPr id="42" name="Rectangle 4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 name="Picture 3"/>
          <p:cNvPicPr>
            <a:picLocks noChangeAspect="1"/>
          </p:cNvPicPr>
          <p:nvPr userDrawn="1"/>
        </p:nvPicPr>
        <p:blipFill>
          <a:blip r:embed="rId2"/>
          <a:stretch>
            <a:fillRect/>
          </a:stretch>
        </p:blipFill>
        <p:spPr>
          <a:xfrm>
            <a:off x="0" y="0"/>
            <a:ext cx="9144000" cy="6858000"/>
          </a:xfrm>
          <a:prstGeom prst="rect">
            <a:avLst/>
          </a:prstGeom>
        </p:spPr>
      </p:pic>
      <p:sp>
        <p:nvSpPr>
          <p:cNvPr id="2" name="Title 1"/>
          <p:cNvSpPr>
            <a:spLocks noGrp="1"/>
          </p:cNvSpPr>
          <p:nvPr userDrawn="1">
            <p:ph type="title" hasCustomPrompt="1"/>
          </p:nvPr>
        </p:nvSpPr>
        <p:spPr>
          <a:xfrm>
            <a:off x="873125" y="2658154"/>
            <a:ext cx="3867150" cy="580346"/>
          </a:xfrm>
        </p:spPr>
        <p:txBody>
          <a:bodyPr anchor="b">
            <a:noAutofit/>
          </a:bodyPr>
          <a:lstStyle>
            <a:lvl1pPr>
              <a:defRPr sz="386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7" name="Subtitle 2"/>
          <p:cNvSpPr>
            <a:spLocks noGrp="1"/>
          </p:cNvSpPr>
          <p:nvPr userDrawn="1">
            <p:ph type="subTitle" idx="1" hasCustomPrompt="1"/>
          </p:nvPr>
        </p:nvSpPr>
        <p:spPr>
          <a:xfrm>
            <a:off x="873125" y="3652838"/>
            <a:ext cx="3867150" cy="447675"/>
          </a:xfrm>
        </p:spPr>
        <p:txBody>
          <a:bodyPr anchor="b">
            <a:noAutofit/>
          </a:bodyPr>
          <a:lstStyle>
            <a:lvl1pPr marL="0" indent="0" algn="l">
              <a:buNone/>
              <a:defRPr sz="1863">
                <a:solidFill>
                  <a:srgbClr val="3D3935"/>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 name="Text Placeholder 7"/>
          <p:cNvSpPr>
            <a:spLocks noGrp="1"/>
          </p:cNvSpPr>
          <p:nvPr userDrawn="1">
            <p:ph type="body" sz="quarter" idx="10" hasCustomPrompt="1"/>
          </p:nvPr>
        </p:nvSpPr>
        <p:spPr>
          <a:xfrm>
            <a:off x="873125" y="5316538"/>
            <a:ext cx="3770313" cy="294882"/>
          </a:xfrm>
        </p:spPr>
        <p:txBody>
          <a:bodyPr>
            <a:normAutofit/>
          </a:bodyPr>
          <a:lstStyle>
            <a:lvl1pPr marL="0" indent="0">
              <a:buNone/>
              <a:defRPr sz="1597" b="1" baseline="0">
                <a:solidFill>
                  <a:srgbClr val="3D3935"/>
                </a:solidFill>
                <a:latin typeface="Arial" panose="020B0604020202020204" pitchFamily="34" charset="0"/>
                <a:cs typeface="Arial" panose="020B0604020202020204" pitchFamily="34" charset="0"/>
              </a:defRPr>
            </a:lvl1pPr>
          </a:lstStyle>
          <a:p>
            <a:pPr lvl="0"/>
            <a:r>
              <a:rPr lang="en-AU" dirty="0"/>
              <a:t>Presenter Name</a:t>
            </a:r>
          </a:p>
        </p:txBody>
      </p:sp>
      <p:sp>
        <p:nvSpPr>
          <p:cNvPr id="9" name="Text Placeholder 7"/>
          <p:cNvSpPr>
            <a:spLocks noGrp="1"/>
          </p:cNvSpPr>
          <p:nvPr userDrawn="1">
            <p:ph type="body" sz="quarter" idx="11" hasCustomPrompt="1"/>
          </p:nvPr>
        </p:nvSpPr>
        <p:spPr>
          <a:xfrm>
            <a:off x="873125" y="5611420"/>
            <a:ext cx="3770313" cy="328773"/>
          </a:xfrm>
        </p:spPr>
        <p:txBody>
          <a:bodyPr>
            <a:normAutofit/>
          </a:bodyPr>
          <a:lstStyle>
            <a:lvl1pPr marL="0" indent="0">
              <a:buNone/>
              <a:defRPr sz="1597" baseline="0">
                <a:solidFill>
                  <a:srgbClr val="3D3935"/>
                </a:solidFill>
                <a:latin typeface="Arial" panose="020B0604020202020204" pitchFamily="34" charset="0"/>
                <a:cs typeface="Arial" panose="020B0604020202020204" pitchFamily="34" charset="0"/>
              </a:defRPr>
            </a:lvl1pPr>
          </a:lstStyle>
          <a:p>
            <a:pPr lvl="0"/>
            <a:r>
              <a:rPr lang="en-AU" dirty="0"/>
              <a:t>Date</a:t>
            </a:r>
          </a:p>
        </p:txBody>
      </p:sp>
      <p:sp>
        <p:nvSpPr>
          <p:cNvPr id="44" name="Picture Placeholder 85"/>
          <p:cNvSpPr>
            <a:spLocks noGrp="1"/>
          </p:cNvSpPr>
          <p:nvPr userDrawn="1">
            <p:ph type="pic" sz="quarter" idx="13" hasCustomPrompt="1"/>
          </p:nvPr>
        </p:nvSpPr>
        <p:spPr>
          <a:xfrm>
            <a:off x="6639194" y="2653276"/>
            <a:ext cx="1766125" cy="502731"/>
          </a:xfrm>
        </p:spPr>
        <p:txBody>
          <a:bodyPr/>
          <a:lstStyle>
            <a:lvl1pPr marL="0" indent="0">
              <a:buNone/>
              <a:defRPr sz="1200">
                <a:solidFill>
                  <a:srgbClr val="3D3935"/>
                </a:solidFill>
                <a:latin typeface="Arial" panose="020B0604020202020204" pitchFamily="34" charset="0"/>
                <a:cs typeface="Arial" panose="020B0604020202020204" pitchFamily="34" charset="0"/>
              </a:defRPr>
            </a:lvl1pPr>
          </a:lstStyle>
          <a:p>
            <a:r>
              <a:rPr lang="en-US" dirty="0"/>
              <a:t>Drag co-branded logo to placeholder or click icon to add</a:t>
            </a:r>
            <a:endParaRPr lang="en-AU" dirty="0"/>
          </a:p>
        </p:txBody>
      </p:sp>
      <p:pic>
        <p:nvPicPr>
          <p:cNvPr id="43" name="Picture 4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560000" y="5760000"/>
            <a:ext cx="1375200" cy="810128"/>
          </a:xfrm>
          <a:prstGeom prst="rect">
            <a:avLst/>
          </a:prstGeom>
        </p:spPr>
      </p:pic>
    </p:spTree>
    <p:extLst>
      <p:ext uri="{BB962C8B-B14F-4D97-AF65-F5344CB8AC3E}">
        <p14:creationId xmlns:p14="http://schemas.microsoft.com/office/powerpoint/2010/main" val="31788784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44" name="Rectangle 43"/>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5" name="AutoShape 3"/>
          <p:cNvSpPr>
            <a:spLocks noChangeAspect="1" noChangeArrowheads="1" noTextEdit="1"/>
          </p:cNvSpPr>
          <p:nvPr userDrawn="1"/>
        </p:nvSpPr>
        <p:spPr bwMode="auto">
          <a:xfrm>
            <a:off x="0" y="0"/>
            <a:ext cx="9144227"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6" name="Freeform 5"/>
          <p:cNvSpPr>
            <a:spLocks/>
          </p:cNvSpPr>
          <p:nvPr userDrawn="1"/>
        </p:nvSpPr>
        <p:spPr bwMode="auto">
          <a:xfrm>
            <a:off x="0" y="457200"/>
            <a:ext cx="4572114" cy="6388100"/>
          </a:xfrm>
          <a:custGeom>
            <a:avLst/>
            <a:gdLst>
              <a:gd name="T0" fmla="*/ 2875 w 2875"/>
              <a:gd name="T1" fmla="*/ 0 h 4024"/>
              <a:gd name="T2" fmla="*/ 2875 w 2875"/>
              <a:gd name="T3" fmla="*/ 4024 h 4024"/>
              <a:gd name="T4" fmla="*/ 0 w 2875"/>
              <a:gd name="T5" fmla="*/ 4024 h 4024"/>
              <a:gd name="T6" fmla="*/ 0 w 2875"/>
              <a:gd name="T7" fmla="*/ 0 h 4024"/>
              <a:gd name="T8" fmla="*/ 2875 w 2875"/>
              <a:gd name="T9" fmla="*/ 0 h 4024"/>
              <a:gd name="T10" fmla="*/ 2875 w 2875"/>
              <a:gd name="T11" fmla="*/ 0 h 4024"/>
            </a:gdLst>
            <a:ahLst/>
            <a:cxnLst>
              <a:cxn ang="0">
                <a:pos x="T0" y="T1"/>
              </a:cxn>
              <a:cxn ang="0">
                <a:pos x="T2" y="T3"/>
              </a:cxn>
              <a:cxn ang="0">
                <a:pos x="T4" y="T5"/>
              </a:cxn>
              <a:cxn ang="0">
                <a:pos x="T6" y="T7"/>
              </a:cxn>
              <a:cxn ang="0">
                <a:pos x="T8" y="T9"/>
              </a:cxn>
              <a:cxn ang="0">
                <a:pos x="T10" y="T11"/>
              </a:cxn>
            </a:cxnLst>
            <a:rect l="0" t="0" r="r" b="b"/>
            <a:pathLst>
              <a:path w="2875" h="4024">
                <a:moveTo>
                  <a:pt x="2875" y="0"/>
                </a:moveTo>
                <a:lnTo>
                  <a:pt x="2875" y="4024"/>
                </a:lnTo>
                <a:lnTo>
                  <a:pt x="0" y="4024"/>
                </a:lnTo>
                <a:lnTo>
                  <a:pt x="0" y="0"/>
                </a:lnTo>
                <a:lnTo>
                  <a:pt x="2875" y="0"/>
                </a:lnTo>
                <a:lnTo>
                  <a:pt x="2875" y="0"/>
                </a:lnTo>
                <a:close/>
              </a:path>
            </a:pathLst>
          </a:custGeom>
          <a:solidFill>
            <a:srgbClr val="8C857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7" name="Freeform 6"/>
          <p:cNvSpPr>
            <a:spLocks/>
          </p:cNvSpPr>
          <p:nvPr userDrawn="1"/>
        </p:nvSpPr>
        <p:spPr bwMode="auto">
          <a:xfrm>
            <a:off x="4572114" y="-3175"/>
            <a:ext cx="4572114" cy="6858000"/>
          </a:xfrm>
          <a:custGeom>
            <a:avLst/>
            <a:gdLst>
              <a:gd name="T0" fmla="*/ 2875 w 2875"/>
              <a:gd name="T1" fmla="*/ 0 h 4320"/>
              <a:gd name="T2" fmla="*/ 2875 w 2875"/>
              <a:gd name="T3" fmla="*/ 4030 h 4320"/>
              <a:gd name="T4" fmla="*/ 290 w 2875"/>
              <a:gd name="T5" fmla="*/ 4030 h 4320"/>
              <a:gd name="T6" fmla="*/ 0 w 2875"/>
              <a:gd name="T7" fmla="*/ 4320 h 4320"/>
              <a:gd name="T8" fmla="*/ 0 w 2875"/>
              <a:gd name="T9" fmla="*/ 290 h 4320"/>
              <a:gd name="T10" fmla="*/ 290 w 2875"/>
              <a:gd name="T11" fmla="*/ 0 h 4320"/>
              <a:gd name="T12" fmla="*/ 2875 w 2875"/>
              <a:gd name="T13" fmla="*/ 0 h 4320"/>
              <a:gd name="T14" fmla="*/ 2875 w 2875"/>
              <a:gd name="T15" fmla="*/ 0 h 4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75" h="4320">
                <a:moveTo>
                  <a:pt x="2875" y="0"/>
                </a:moveTo>
                <a:lnTo>
                  <a:pt x="2875" y="4030"/>
                </a:lnTo>
                <a:lnTo>
                  <a:pt x="290" y="4030"/>
                </a:lnTo>
                <a:lnTo>
                  <a:pt x="0" y="4320"/>
                </a:lnTo>
                <a:lnTo>
                  <a:pt x="0" y="290"/>
                </a:lnTo>
                <a:lnTo>
                  <a:pt x="290" y="0"/>
                </a:lnTo>
                <a:lnTo>
                  <a:pt x="2875" y="0"/>
                </a:lnTo>
                <a:lnTo>
                  <a:pt x="2875"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1" name="Title 1"/>
          <p:cNvSpPr>
            <a:spLocks noGrp="1"/>
          </p:cNvSpPr>
          <p:nvPr userDrawn="1">
            <p:ph type="title" hasCustomPrompt="1"/>
          </p:nvPr>
        </p:nvSpPr>
        <p:spPr>
          <a:xfrm>
            <a:off x="5038725" y="2848654"/>
            <a:ext cx="3867150" cy="580346"/>
          </a:xfrm>
        </p:spPr>
        <p:txBody>
          <a:bodyPr anchor="b">
            <a:noAutofit/>
          </a:bodyPr>
          <a:lstStyle>
            <a:lvl1pPr>
              <a:defRPr sz="3860" b="1">
                <a:solidFill>
                  <a:schemeClr val="bg1"/>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82" name="Subtitle 2"/>
          <p:cNvSpPr>
            <a:spLocks noGrp="1"/>
          </p:cNvSpPr>
          <p:nvPr userDrawn="1">
            <p:ph type="subTitle" idx="1" hasCustomPrompt="1"/>
          </p:nvPr>
        </p:nvSpPr>
        <p:spPr>
          <a:xfrm>
            <a:off x="5038725" y="3652838"/>
            <a:ext cx="3867150" cy="447675"/>
          </a:xfrm>
        </p:spPr>
        <p:txBody>
          <a:bodyPr anchor="b">
            <a:noAutofit/>
          </a:bodyPr>
          <a:lstStyle>
            <a:lvl1pPr marL="0" indent="0" algn="l">
              <a:buNone/>
              <a:defRPr sz="1863">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3" name="Text Placeholder 7"/>
          <p:cNvSpPr>
            <a:spLocks noGrp="1"/>
          </p:cNvSpPr>
          <p:nvPr userDrawn="1">
            <p:ph type="body" sz="quarter" idx="10" hasCustomPrompt="1"/>
          </p:nvPr>
        </p:nvSpPr>
        <p:spPr>
          <a:xfrm>
            <a:off x="5038725" y="5316538"/>
            <a:ext cx="3770313" cy="294882"/>
          </a:xfrm>
        </p:spPr>
        <p:txBody>
          <a:bodyPr>
            <a:normAutofit/>
          </a:bodyPr>
          <a:lstStyle>
            <a:lvl1pPr marL="0" indent="0">
              <a:buNone/>
              <a:defRPr sz="1597" b="1" baseline="0">
                <a:solidFill>
                  <a:schemeClr val="bg1"/>
                </a:solidFill>
                <a:latin typeface="Arial" panose="020B0604020202020204" pitchFamily="34" charset="0"/>
                <a:cs typeface="Arial" panose="020B0604020202020204" pitchFamily="34" charset="0"/>
              </a:defRPr>
            </a:lvl1pPr>
          </a:lstStyle>
          <a:p>
            <a:pPr lvl="0"/>
            <a:r>
              <a:rPr lang="en-AU" dirty="0"/>
              <a:t>Presenter Name</a:t>
            </a:r>
          </a:p>
        </p:txBody>
      </p:sp>
      <p:sp>
        <p:nvSpPr>
          <p:cNvPr id="84" name="Text Placeholder 7"/>
          <p:cNvSpPr>
            <a:spLocks noGrp="1"/>
          </p:cNvSpPr>
          <p:nvPr userDrawn="1">
            <p:ph type="body" sz="quarter" idx="11" hasCustomPrompt="1"/>
          </p:nvPr>
        </p:nvSpPr>
        <p:spPr>
          <a:xfrm>
            <a:off x="5038725" y="5611420"/>
            <a:ext cx="3770313" cy="328773"/>
          </a:xfrm>
        </p:spPr>
        <p:txBody>
          <a:bodyPr>
            <a:normAutofit/>
          </a:bodyPr>
          <a:lstStyle>
            <a:lvl1pPr marL="0" indent="0">
              <a:buNone/>
              <a:defRPr sz="1597" baseline="0">
                <a:solidFill>
                  <a:schemeClr val="bg1"/>
                </a:solidFill>
                <a:latin typeface="Arial" panose="020B0604020202020204" pitchFamily="34" charset="0"/>
                <a:cs typeface="Arial" panose="020B0604020202020204" pitchFamily="34" charset="0"/>
              </a:defRPr>
            </a:lvl1pPr>
          </a:lstStyle>
          <a:p>
            <a:pPr lvl="0"/>
            <a:r>
              <a:rPr lang="en-AU" dirty="0"/>
              <a:t>Date</a:t>
            </a:r>
          </a:p>
        </p:txBody>
      </p:sp>
      <p:sp>
        <p:nvSpPr>
          <p:cNvPr id="86" name="Picture Placeholder 85"/>
          <p:cNvSpPr>
            <a:spLocks noGrp="1"/>
          </p:cNvSpPr>
          <p:nvPr userDrawn="1">
            <p:ph type="pic" sz="quarter" idx="12"/>
          </p:nvPr>
        </p:nvSpPr>
        <p:spPr>
          <a:xfrm>
            <a:off x="0" y="457200"/>
            <a:ext cx="4572000" cy="6388100"/>
          </a:xfrm>
        </p:spPr>
        <p:txBody>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pic>
        <p:nvPicPr>
          <p:cNvPr id="85" name="Picture 8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560000" y="252000"/>
            <a:ext cx="1375200" cy="810128"/>
          </a:xfrm>
          <a:prstGeom prst="rect">
            <a:avLst/>
          </a:prstGeom>
        </p:spPr>
      </p:pic>
    </p:spTree>
    <p:extLst>
      <p:ext uri="{BB962C8B-B14F-4D97-AF65-F5344CB8AC3E}">
        <p14:creationId xmlns:p14="http://schemas.microsoft.com/office/powerpoint/2010/main" val="1577701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2" name="Rectangle 4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336073272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47" imgH="348" progId="TCLayout.ActiveDocument.1">
                  <p:embed/>
                </p:oleObj>
              </mc:Choice>
              <mc:Fallback>
                <p:oleObj name="think-cell Slide" r:id="rId3" imgW="347" imgH="348"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116" name="Freeform 5"/>
          <p:cNvSpPr>
            <a:spLocks/>
          </p:cNvSpPr>
          <p:nvPr userDrawn="1"/>
        </p:nvSpPr>
        <p:spPr bwMode="auto">
          <a:xfrm>
            <a:off x="0" y="457201"/>
            <a:ext cx="4572232" cy="6388107"/>
          </a:xfrm>
          <a:custGeom>
            <a:avLst/>
            <a:gdLst>
              <a:gd name="T0" fmla="*/ 2875 w 2875"/>
              <a:gd name="T1" fmla="*/ 0 h 4024"/>
              <a:gd name="T2" fmla="*/ 2875 w 2875"/>
              <a:gd name="T3" fmla="*/ 4024 h 4024"/>
              <a:gd name="T4" fmla="*/ 0 w 2875"/>
              <a:gd name="T5" fmla="*/ 4024 h 4024"/>
              <a:gd name="T6" fmla="*/ 0 w 2875"/>
              <a:gd name="T7" fmla="*/ 0 h 4024"/>
              <a:gd name="T8" fmla="*/ 2875 w 2875"/>
              <a:gd name="T9" fmla="*/ 0 h 4024"/>
              <a:gd name="T10" fmla="*/ 2875 w 2875"/>
              <a:gd name="T11" fmla="*/ 0 h 4024"/>
            </a:gdLst>
            <a:ahLst/>
            <a:cxnLst>
              <a:cxn ang="0">
                <a:pos x="T0" y="T1"/>
              </a:cxn>
              <a:cxn ang="0">
                <a:pos x="T2" y="T3"/>
              </a:cxn>
              <a:cxn ang="0">
                <a:pos x="T4" y="T5"/>
              </a:cxn>
              <a:cxn ang="0">
                <a:pos x="T6" y="T7"/>
              </a:cxn>
              <a:cxn ang="0">
                <a:pos x="T8" y="T9"/>
              </a:cxn>
              <a:cxn ang="0">
                <a:pos x="T10" y="T11"/>
              </a:cxn>
            </a:cxnLst>
            <a:rect l="0" t="0" r="r" b="b"/>
            <a:pathLst>
              <a:path w="2875" h="4024">
                <a:moveTo>
                  <a:pt x="2875" y="0"/>
                </a:moveTo>
                <a:lnTo>
                  <a:pt x="2875" y="4024"/>
                </a:lnTo>
                <a:lnTo>
                  <a:pt x="0" y="4024"/>
                </a:lnTo>
                <a:lnTo>
                  <a:pt x="0" y="0"/>
                </a:lnTo>
                <a:lnTo>
                  <a:pt x="2875" y="0"/>
                </a:lnTo>
                <a:lnTo>
                  <a:pt x="2875" y="0"/>
                </a:lnTo>
                <a:close/>
              </a:path>
            </a:pathLst>
          </a:custGeom>
          <a:solidFill>
            <a:srgbClr val="F2120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7" name="Freeform 6"/>
          <p:cNvSpPr>
            <a:spLocks/>
          </p:cNvSpPr>
          <p:nvPr userDrawn="1"/>
        </p:nvSpPr>
        <p:spPr bwMode="auto">
          <a:xfrm>
            <a:off x="4572232" y="-3174"/>
            <a:ext cx="4572232" cy="6858007"/>
          </a:xfrm>
          <a:custGeom>
            <a:avLst/>
            <a:gdLst>
              <a:gd name="T0" fmla="*/ 2875 w 2875"/>
              <a:gd name="T1" fmla="*/ 0 h 4320"/>
              <a:gd name="T2" fmla="*/ 2875 w 2875"/>
              <a:gd name="T3" fmla="*/ 4030 h 4320"/>
              <a:gd name="T4" fmla="*/ 290 w 2875"/>
              <a:gd name="T5" fmla="*/ 4030 h 4320"/>
              <a:gd name="T6" fmla="*/ 0 w 2875"/>
              <a:gd name="T7" fmla="*/ 4320 h 4320"/>
              <a:gd name="T8" fmla="*/ 0 w 2875"/>
              <a:gd name="T9" fmla="*/ 290 h 4320"/>
              <a:gd name="T10" fmla="*/ 290 w 2875"/>
              <a:gd name="T11" fmla="*/ 0 h 4320"/>
              <a:gd name="T12" fmla="*/ 2875 w 2875"/>
              <a:gd name="T13" fmla="*/ 0 h 4320"/>
              <a:gd name="T14" fmla="*/ 2875 w 2875"/>
              <a:gd name="T15" fmla="*/ 0 h 4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75" h="4320">
                <a:moveTo>
                  <a:pt x="2875" y="0"/>
                </a:moveTo>
                <a:lnTo>
                  <a:pt x="2875" y="4030"/>
                </a:lnTo>
                <a:lnTo>
                  <a:pt x="290" y="4030"/>
                </a:lnTo>
                <a:lnTo>
                  <a:pt x="0" y="4320"/>
                </a:lnTo>
                <a:lnTo>
                  <a:pt x="0" y="290"/>
                </a:lnTo>
                <a:lnTo>
                  <a:pt x="290" y="0"/>
                </a:lnTo>
                <a:lnTo>
                  <a:pt x="2875" y="0"/>
                </a:lnTo>
                <a:lnTo>
                  <a:pt x="2875"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5" name="AutoShape 3"/>
          <p:cNvSpPr>
            <a:spLocks noChangeAspect="1" noChangeArrowheads="1" noTextEdit="1"/>
          </p:cNvSpPr>
          <p:nvPr userDrawn="1"/>
        </p:nvSpPr>
        <p:spPr bwMode="auto">
          <a:xfrm>
            <a:off x="0" y="1"/>
            <a:ext cx="9144464" cy="685800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 name="Title 1"/>
          <p:cNvSpPr>
            <a:spLocks noGrp="1"/>
          </p:cNvSpPr>
          <p:nvPr userDrawn="1">
            <p:ph type="title" hasCustomPrompt="1"/>
          </p:nvPr>
        </p:nvSpPr>
        <p:spPr>
          <a:xfrm>
            <a:off x="4804755" y="1054317"/>
            <a:ext cx="4247805" cy="4749367"/>
          </a:xfrm>
        </p:spPr>
        <p:txBody>
          <a:bodyPr lIns="0" tIns="0" rIns="0" bIns="0" anchor="ctr" anchorCtr="0">
            <a:noAutofit/>
          </a:bodyPr>
          <a:lstStyle>
            <a:lvl1pPr>
              <a:defRPr sz="37857" spc="-150">
                <a:solidFill>
                  <a:schemeClr val="bg1"/>
                </a:solidFill>
                <a:latin typeface="Arial" panose="020B0604020202020204" pitchFamily="34" charset="0"/>
                <a:cs typeface="Arial" panose="020B0604020202020204" pitchFamily="34" charset="0"/>
              </a:defRPr>
            </a:lvl1pPr>
          </a:lstStyle>
          <a:p>
            <a:r>
              <a:rPr lang="en-US" dirty="0"/>
              <a:t>1</a:t>
            </a:r>
            <a:endParaRPr lang="en-AU" dirty="0"/>
          </a:p>
        </p:txBody>
      </p:sp>
      <p:sp>
        <p:nvSpPr>
          <p:cNvPr id="47" name="Text Placeholder 46"/>
          <p:cNvSpPr>
            <a:spLocks noGrp="1"/>
          </p:cNvSpPr>
          <p:nvPr userDrawn="1">
            <p:ph type="body" sz="quarter" idx="10" hasCustomPrompt="1"/>
          </p:nvPr>
        </p:nvSpPr>
        <p:spPr>
          <a:xfrm>
            <a:off x="374420" y="3246827"/>
            <a:ext cx="3092450" cy="357995"/>
          </a:xfrm>
        </p:spPr>
        <p:txBody>
          <a:bodyPr>
            <a:normAutofit/>
          </a:bodyPr>
          <a:lstStyle>
            <a:lvl1pPr marL="0" indent="0">
              <a:buNone/>
              <a:defRPr sz="1997">
                <a:solidFill>
                  <a:schemeClr val="bg1"/>
                </a:solidFill>
                <a:latin typeface="Arial" panose="020B0604020202020204" pitchFamily="34" charset="0"/>
                <a:cs typeface="Arial" panose="020B0604020202020204" pitchFamily="34" charset="0"/>
              </a:defRPr>
            </a:lvl1pPr>
          </a:lstStyle>
          <a:p>
            <a:pPr lvl="0"/>
            <a:r>
              <a:rPr lang="en-AU" dirty="0"/>
              <a:t>Section title</a:t>
            </a:r>
          </a:p>
        </p:txBody>
      </p:sp>
      <p:pic>
        <p:nvPicPr>
          <p:cNvPr id="4" name="Picture 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7560000" y="252000"/>
            <a:ext cx="1375200" cy="810128"/>
          </a:xfrm>
          <a:prstGeom prst="rect">
            <a:avLst/>
          </a:prstGeom>
        </p:spPr>
      </p:pic>
    </p:spTree>
    <p:extLst>
      <p:ext uri="{BB962C8B-B14F-4D97-AF65-F5344CB8AC3E}">
        <p14:creationId xmlns:p14="http://schemas.microsoft.com/office/powerpoint/2010/main" val="12631148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aphicFrame>
        <p:nvGraphicFramePr>
          <p:cNvPr id="47" name="Object 46" hidden="1"/>
          <p:cNvGraphicFramePr>
            <a:graphicFrameLocks noChangeAspect="1"/>
          </p:cNvGraphicFramePr>
          <p:nvPr userDrawn="1">
            <p:custDataLst>
              <p:tags r:id="rId1"/>
            </p:custDataLst>
            <p:extLst>
              <p:ext uri="{D42A27DB-BD31-4B8C-83A1-F6EECF244321}">
                <p14:modId xmlns:p14="http://schemas.microsoft.com/office/powerpoint/2010/main" val="291715332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47" imgH="348" progId="TCLayout.ActiveDocument.1">
                  <p:embed/>
                </p:oleObj>
              </mc:Choice>
              <mc:Fallback>
                <p:oleObj name="think-cell Slide" r:id="rId3" imgW="347" imgH="348" progId="TCLayout.ActiveDocument.1">
                  <p:embed/>
                  <p:pic>
                    <p:nvPicPr>
                      <p:cNvPr id="47" name="Object 46"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userDrawn="1">
            <p:ph type="title" hasCustomPrompt="1"/>
          </p:nvPr>
        </p:nvSpPr>
        <p:spPr>
          <a:xfrm>
            <a:off x="440871" y="958872"/>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50" name="Text Placeholder 49"/>
          <p:cNvSpPr>
            <a:spLocks noGrp="1"/>
          </p:cNvSpPr>
          <p:nvPr userDrawn="1">
            <p:ph type="body" sz="quarter" idx="15" hasCustomPrompt="1"/>
          </p:nvPr>
        </p:nvSpPr>
        <p:spPr>
          <a:xfrm>
            <a:off x="440871" y="1666876"/>
            <a:ext cx="8284029" cy="4069443"/>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52" name="Text Placeholder 51"/>
          <p:cNvSpPr>
            <a:spLocks noGrp="1"/>
          </p:cNvSpPr>
          <p:nvPr userDrawn="1">
            <p:ph type="body" sz="quarter" idx="16" hasCustomPrompt="1"/>
          </p:nvPr>
        </p:nvSpPr>
        <p:spPr>
          <a:xfrm>
            <a:off x="440871" y="-8733"/>
            <a:ext cx="4343399" cy="462758"/>
          </a:xfrm>
        </p:spPr>
        <p:txBody>
          <a:bodyPr anchor="ctr">
            <a:normAutofit/>
          </a:bodyPr>
          <a:lstStyle>
            <a:lvl1pPr marL="0" indent="0">
              <a:buNone/>
              <a:defRPr sz="1500" b="1">
                <a:solidFill>
                  <a:srgbClr val="3D3935"/>
                </a:solidFill>
                <a:latin typeface="Arial" panose="020B0604020202020204" pitchFamily="34" charset="0"/>
                <a:cs typeface="Arial" panose="020B0604020202020204" pitchFamily="34" charset="0"/>
              </a:defRPr>
            </a:lvl1pPr>
          </a:lstStyle>
          <a:p>
            <a:pPr lvl="0"/>
            <a:r>
              <a:rPr lang="en-AU" dirty="0"/>
              <a:t>Section heading</a:t>
            </a:r>
          </a:p>
        </p:txBody>
      </p:sp>
      <p:sp>
        <p:nvSpPr>
          <p:cNvPr id="8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
        <p:nvSpPr>
          <p:cNvPr id="8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Tree>
    <p:extLst>
      <p:ext uri="{BB962C8B-B14F-4D97-AF65-F5344CB8AC3E}">
        <p14:creationId xmlns:p14="http://schemas.microsoft.com/office/powerpoint/2010/main" val="2718792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btitles and Content">
    <p:spTree>
      <p:nvGrpSpPr>
        <p:cNvPr id="1" name=""/>
        <p:cNvGrpSpPr/>
        <p:nvPr/>
      </p:nvGrpSpPr>
      <p:grpSpPr>
        <a:xfrm>
          <a:off x="0" y="0"/>
          <a:ext cx="0" cy="0"/>
          <a:chOff x="0" y="0"/>
          <a:chExt cx="0" cy="0"/>
        </a:xfrm>
      </p:grpSpPr>
      <p:sp>
        <p:nvSpPr>
          <p:cNvPr id="41" name="Title 1"/>
          <p:cNvSpPr>
            <a:spLocks noGrp="1"/>
          </p:cNvSpPr>
          <p:nvPr>
            <p:ph type="title" hasCustomPrompt="1"/>
          </p:nvPr>
        </p:nvSpPr>
        <p:spPr>
          <a:xfrm>
            <a:off x="440871" y="770735"/>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2" name="Text Placeholder 45"/>
          <p:cNvSpPr>
            <a:spLocks noGrp="1"/>
          </p:cNvSpPr>
          <p:nvPr>
            <p:ph type="body" sz="quarter" idx="13" hasCustomPrompt="1"/>
          </p:nvPr>
        </p:nvSpPr>
        <p:spPr>
          <a:xfrm>
            <a:off x="440871" y="1339935"/>
            <a:ext cx="6734398" cy="507831"/>
          </a:xfrm>
        </p:spPr>
        <p:txBody>
          <a:bodyPr anchor="ctr">
            <a:spAutoFit/>
          </a:bodyPr>
          <a:lstStyle>
            <a:lvl1pPr marL="0" indent="0">
              <a:lnSpc>
                <a:spcPct val="100000"/>
              </a:lnSpc>
              <a:buNone/>
              <a:defRPr sz="2700">
                <a:solidFill>
                  <a:srgbClr val="3D3935"/>
                </a:solidFill>
                <a:latin typeface="Arial" panose="020B0604020202020204" pitchFamily="34" charset="0"/>
                <a:cs typeface="Arial" panose="020B0604020202020204" pitchFamily="34" charset="0"/>
              </a:defRPr>
            </a:lvl1pPr>
          </a:lstStyle>
          <a:p>
            <a:pPr lvl="0"/>
            <a:r>
              <a:rPr lang="en-AU" dirty="0"/>
              <a:t>Sub Title</a:t>
            </a:r>
          </a:p>
        </p:txBody>
      </p:sp>
      <p:sp>
        <p:nvSpPr>
          <p:cNvPr id="43" name="Text Placeholder 47"/>
          <p:cNvSpPr>
            <a:spLocks noGrp="1"/>
          </p:cNvSpPr>
          <p:nvPr>
            <p:ph type="body" sz="quarter" idx="14" hasCustomPrompt="1"/>
          </p:nvPr>
        </p:nvSpPr>
        <p:spPr>
          <a:xfrm>
            <a:off x="440872" y="2275570"/>
            <a:ext cx="8284028" cy="359681"/>
          </a:xfrm>
        </p:spPr>
        <p:txBody>
          <a:bodyPr anchor="ctr">
            <a:noAutofit/>
          </a:bodyPr>
          <a:lstStyle>
            <a:lvl1pPr marL="0" indent="0">
              <a:lnSpc>
                <a:spcPct val="100000"/>
              </a:lnSpc>
              <a:buNone/>
              <a:defRPr sz="2000" b="1" baseline="0">
                <a:solidFill>
                  <a:srgbClr val="3D3935"/>
                </a:solidFill>
                <a:latin typeface="Arial" panose="020B0604020202020204" pitchFamily="34" charset="0"/>
                <a:cs typeface="Arial" panose="020B0604020202020204" pitchFamily="34" charset="0"/>
              </a:defRPr>
            </a:lvl1pPr>
          </a:lstStyle>
          <a:p>
            <a:pPr lvl="0"/>
            <a:r>
              <a:rPr lang="en-AU" dirty="0"/>
              <a:t>Sub heading</a:t>
            </a:r>
          </a:p>
        </p:txBody>
      </p:sp>
      <p:sp>
        <p:nvSpPr>
          <p:cNvPr id="83" name="Text Placeholder 49"/>
          <p:cNvSpPr>
            <a:spLocks noGrp="1"/>
          </p:cNvSpPr>
          <p:nvPr>
            <p:ph type="body" sz="quarter" idx="15" hasCustomPrompt="1"/>
          </p:nvPr>
        </p:nvSpPr>
        <p:spPr>
          <a:xfrm>
            <a:off x="440871" y="2640809"/>
            <a:ext cx="8284029" cy="3095510"/>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84"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85"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32089348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47701" y="1626054"/>
            <a:ext cx="3867150" cy="4271941"/>
          </a:xfrm>
        </p:spPr>
        <p:txBody>
          <a:bodyPr/>
          <a:lstStyle>
            <a:lvl1pPr>
              <a:lnSpc>
                <a:spcPct val="100000"/>
              </a:lnSpc>
              <a:defRPr>
                <a:latin typeface="Arial" panose="020B0604020202020204" pitchFamily="34" charset="0"/>
                <a:cs typeface="Arial" panose="020B0604020202020204" pitchFamily="34" charset="0"/>
              </a:defRPr>
            </a:lvl1pPr>
            <a:lvl2pPr>
              <a:lnSpc>
                <a:spcPct val="100000"/>
              </a:lnSpc>
              <a:defRPr>
                <a:latin typeface="Arial" panose="020B0604020202020204" pitchFamily="34" charset="0"/>
                <a:cs typeface="Arial" panose="020B0604020202020204" pitchFamily="34" charset="0"/>
              </a:defRPr>
            </a:lvl2pPr>
            <a:lvl3pPr>
              <a:lnSpc>
                <a:spcPct val="100000"/>
              </a:lnSpc>
              <a:defRPr>
                <a:latin typeface="Arial" panose="020B0604020202020204" pitchFamily="34" charset="0"/>
                <a:cs typeface="Arial" panose="020B0604020202020204" pitchFamily="34" charset="0"/>
              </a:defRPr>
            </a:lvl3pPr>
            <a:lvl4pPr>
              <a:lnSpc>
                <a:spcPct val="100000"/>
              </a:lnSpc>
              <a:defRPr>
                <a:latin typeface="Arial" panose="020B0604020202020204" pitchFamily="34" charset="0"/>
                <a:cs typeface="Arial" panose="020B0604020202020204" pitchFamily="34" charset="0"/>
              </a:defRPr>
            </a:lvl4pPr>
            <a:lvl5pPr>
              <a:lnSpc>
                <a:spcPct val="100000"/>
              </a:lnSpc>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Content Placeholder 3"/>
          <p:cNvSpPr>
            <a:spLocks noGrp="1"/>
          </p:cNvSpPr>
          <p:nvPr>
            <p:ph sz="half" idx="2"/>
          </p:nvPr>
        </p:nvSpPr>
        <p:spPr>
          <a:xfrm>
            <a:off x="4646613" y="1651000"/>
            <a:ext cx="3887788" cy="4246995"/>
          </a:xfrm>
        </p:spPr>
        <p:txBody>
          <a:bodyPr/>
          <a:lstStyle>
            <a:lvl1pPr>
              <a:lnSpc>
                <a:spcPct val="100000"/>
              </a:lnSpc>
              <a:defRPr>
                <a:latin typeface="Arial" panose="020B0604020202020204" pitchFamily="34" charset="0"/>
                <a:cs typeface="Arial" panose="020B0604020202020204" pitchFamily="34" charset="0"/>
              </a:defRPr>
            </a:lvl1pPr>
            <a:lvl2pPr>
              <a:lnSpc>
                <a:spcPct val="100000"/>
              </a:lnSpc>
              <a:defRPr>
                <a:latin typeface="Arial" panose="020B0604020202020204" pitchFamily="34" charset="0"/>
                <a:cs typeface="Arial" panose="020B0604020202020204" pitchFamily="34" charset="0"/>
              </a:defRPr>
            </a:lvl2pPr>
            <a:lvl3pPr>
              <a:lnSpc>
                <a:spcPct val="100000"/>
              </a:lnSpc>
              <a:defRPr>
                <a:latin typeface="Arial" panose="020B0604020202020204" pitchFamily="34" charset="0"/>
                <a:cs typeface="Arial" panose="020B0604020202020204" pitchFamily="34" charset="0"/>
              </a:defRPr>
            </a:lvl3pPr>
            <a:lvl4pPr>
              <a:lnSpc>
                <a:spcPct val="100000"/>
              </a:lnSpc>
              <a:defRPr>
                <a:latin typeface="Arial" panose="020B0604020202020204" pitchFamily="34" charset="0"/>
                <a:cs typeface="Arial" panose="020B0604020202020204" pitchFamily="34" charset="0"/>
              </a:defRPr>
            </a:lvl4pPr>
            <a:lvl5pPr>
              <a:lnSpc>
                <a:spcPct val="100000"/>
              </a:lnSpc>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7" name="Title 1"/>
          <p:cNvSpPr>
            <a:spLocks noGrp="1"/>
          </p:cNvSpPr>
          <p:nvPr>
            <p:ph type="title" hasCustomPrompt="1"/>
          </p:nvPr>
        </p:nvSpPr>
        <p:spPr>
          <a:xfrm>
            <a:off x="440871" y="793049"/>
            <a:ext cx="6734398" cy="493981"/>
          </a:xfrm>
        </p:spPr>
        <p:txBody>
          <a:bodyPr>
            <a:spAutoFit/>
          </a:bodyPr>
          <a:lstStyle>
            <a:lvl1pPr>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88"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89"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12895850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3888" y="1864188"/>
            <a:ext cx="7886700" cy="4070577"/>
          </a:xfrm>
        </p:spPr>
        <p:txBody>
          <a:bodyPr vert="eaVert"/>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7" name="Title 1"/>
          <p:cNvSpPr>
            <a:spLocks noGrp="1"/>
          </p:cNvSpPr>
          <p:nvPr>
            <p:ph type="title" hasCustomPrompt="1"/>
          </p:nvPr>
        </p:nvSpPr>
        <p:spPr>
          <a:xfrm>
            <a:off x="498929" y="1056579"/>
            <a:ext cx="6734398" cy="493981"/>
          </a:xfrm>
        </p:spPr>
        <p:txBody>
          <a:bodyPr>
            <a:normAutofit/>
          </a:bodyPr>
          <a:lstStyle>
            <a:lvl1pPr>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34063634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lain White with Logo">
    <p:spTree>
      <p:nvGrpSpPr>
        <p:cNvPr id="1" name=""/>
        <p:cNvGrpSpPr/>
        <p:nvPr/>
      </p:nvGrpSpPr>
      <p:grpSpPr>
        <a:xfrm>
          <a:off x="0" y="0"/>
          <a:ext cx="0" cy="0"/>
          <a:chOff x="0" y="0"/>
          <a:chExt cx="0" cy="0"/>
        </a:xfrm>
      </p:grpSpPr>
      <p:sp>
        <p:nvSpPr>
          <p:cNvPr id="4" name="Rectangle 3"/>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utoShape 3"/>
          <p:cNvSpPr>
            <a:spLocks noChangeAspect="1" noChangeArrowheads="1" noTextEdit="1"/>
          </p:cNvSpPr>
          <p:nvPr userDrawn="1"/>
        </p:nvSpPr>
        <p:spPr bwMode="auto">
          <a:xfrm>
            <a:off x="1588" y="0"/>
            <a:ext cx="9140825"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 name="Freeform 6"/>
          <p:cNvSpPr>
            <a:spLocks/>
          </p:cNvSpPr>
          <p:nvPr userDrawn="1"/>
        </p:nvSpPr>
        <p:spPr bwMode="auto">
          <a:xfrm>
            <a:off x="1588" y="-3175"/>
            <a:ext cx="5030788" cy="457200"/>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8"/>
          <p:cNvSpPr>
            <a:spLocks/>
          </p:cNvSpPr>
          <p:nvPr userDrawn="1"/>
        </p:nvSpPr>
        <p:spPr bwMode="auto">
          <a:xfrm>
            <a:off x="4572001" y="6397625"/>
            <a:ext cx="4570413" cy="457200"/>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4" name="Title 1"/>
          <p:cNvSpPr>
            <a:spLocks noGrp="1"/>
          </p:cNvSpPr>
          <p:nvPr>
            <p:ph type="title" hasCustomPrompt="1"/>
          </p:nvPr>
        </p:nvSpPr>
        <p:spPr>
          <a:xfrm>
            <a:off x="440871" y="1014757"/>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7" name="Text Placeholder 49"/>
          <p:cNvSpPr>
            <a:spLocks noGrp="1"/>
          </p:cNvSpPr>
          <p:nvPr>
            <p:ph type="body" sz="quarter" idx="15" hasCustomPrompt="1"/>
          </p:nvPr>
        </p:nvSpPr>
        <p:spPr>
          <a:xfrm>
            <a:off x="440871" y="1751357"/>
            <a:ext cx="8284029" cy="3954411"/>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pic>
        <p:nvPicPr>
          <p:cNvPr id="48" name="Picture 4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560000" y="252000"/>
            <a:ext cx="1375200" cy="810129"/>
          </a:xfrm>
          <a:prstGeom prst="rect">
            <a:avLst/>
          </a:prstGeom>
        </p:spPr>
      </p:pic>
    </p:spTree>
    <p:extLst>
      <p:ext uri="{BB962C8B-B14F-4D97-AF65-F5344CB8AC3E}">
        <p14:creationId xmlns:p14="http://schemas.microsoft.com/office/powerpoint/2010/main" val="1492378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3"/>
            </p:custDataLst>
            <p:extLst>
              <p:ext uri="{D42A27DB-BD31-4B8C-83A1-F6EECF244321}">
                <p14:modId xmlns:p14="http://schemas.microsoft.com/office/powerpoint/2010/main" val="347569646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14" imgW="347" imgH="348" progId="TCLayout.ActiveDocument.1">
                  <p:embed/>
                </p:oleObj>
              </mc:Choice>
              <mc:Fallback>
                <p:oleObj name="think-cell Slide" r:id="rId14" imgW="347" imgH="348" progId="TCLayout.ActiveDocument.1">
                  <p:embed/>
                  <p:pic>
                    <p:nvPicPr>
                      <p:cNvPr id="4" name="Object 3" hidden="1"/>
                      <p:cNvPicPr/>
                      <p:nvPr/>
                    </p:nvPicPr>
                    <p:blipFill>
                      <a:blip r:embed="rId15"/>
                      <a:stretch>
                        <a:fillRect/>
                      </a:stretch>
                    </p:blipFill>
                    <p:spPr>
                      <a:xfrm>
                        <a:off x="1588" y="1588"/>
                        <a:ext cx="1587" cy="1587"/>
                      </a:xfrm>
                      <a:prstGeom prst="rect">
                        <a:avLst/>
                      </a:prstGeom>
                    </p:spPr>
                  </p:pic>
                </p:oleObj>
              </mc:Fallback>
            </mc:AlternateContent>
          </a:graphicData>
        </a:graphic>
      </p:graphicFrame>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87" name="Group 4"/>
          <p:cNvGrpSpPr>
            <a:grpSpLocks noChangeAspect="1"/>
          </p:cNvGrpSpPr>
          <p:nvPr userDrawn="1"/>
        </p:nvGrpSpPr>
        <p:grpSpPr bwMode="auto">
          <a:xfrm>
            <a:off x="1588" y="-3175"/>
            <a:ext cx="9140825" cy="6861175"/>
            <a:chOff x="1" y="-2"/>
            <a:chExt cx="5758" cy="4322"/>
          </a:xfrm>
        </p:grpSpPr>
        <p:sp>
          <p:nvSpPr>
            <p:cNvPr id="88" name="AutoShape 3"/>
            <p:cNvSpPr>
              <a:spLocks noChangeAspect="1" noChangeArrowheads="1" noTextEdit="1"/>
            </p:cNvSpPr>
            <p:nvPr userDrawn="1"/>
          </p:nvSpPr>
          <p:spPr bwMode="auto">
            <a:xfrm>
              <a:off x="1" y="0"/>
              <a:ext cx="5758" cy="43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9" name="Freeform 5"/>
            <p:cNvSpPr>
              <a:spLocks/>
            </p:cNvSpPr>
            <p:nvPr userDrawn="1"/>
          </p:nvSpPr>
          <p:spPr bwMode="auto">
            <a:xfrm>
              <a:off x="1" y="-2"/>
              <a:ext cx="3169" cy="288"/>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close/>
                </a:path>
              </a:pathLst>
            </a:custGeom>
            <a:solidFill>
              <a:srgbClr val="E8E3D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0" name="Freeform 6"/>
            <p:cNvSpPr>
              <a:spLocks/>
            </p:cNvSpPr>
            <p:nvPr userDrawn="1"/>
          </p:nvSpPr>
          <p:spPr bwMode="auto">
            <a:xfrm>
              <a:off x="1" y="-2"/>
              <a:ext cx="3169" cy="288"/>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1" name="Freeform 7"/>
            <p:cNvSpPr>
              <a:spLocks/>
            </p:cNvSpPr>
            <p:nvPr userDrawn="1"/>
          </p:nvSpPr>
          <p:spPr bwMode="auto">
            <a:xfrm>
              <a:off x="2880" y="4030"/>
              <a:ext cx="2879" cy="288"/>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close/>
                </a:path>
              </a:pathLst>
            </a:custGeom>
            <a:solidFill>
              <a:srgbClr val="E8E3D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2" name="Freeform 8"/>
            <p:cNvSpPr>
              <a:spLocks/>
            </p:cNvSpPr>
            <p:nvPr userDrawn="1"/>
          </p:nvSpPr>
          <p:spPr bwMode="auto">
            <a:xfrm>
              <a:off x="2880" y="4030"/>
              <a:ext cx="2879" cy="288"/>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grpSp>
      <p:sp>
        <p:nvSpPr>
          <p:cNvPr id="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pic>
        <p:nvPicPr>
          <p:cNvPr id="7" name="Picture 6"/>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7560000" y="252000"/>
            <a:ext cx="1375200" cy="810129"/>
          </a:xfrm>
          <a:prstGeom prst="rect">
            <a:avLst/>
          </a:prstGeom>
        </p:spPr>
      </p:pic>
    </p:spTree>
    <p:extLst>
      <p:ext uri="{BB962C8B-B14F-4D97-AF65-F5344CB8AC3E}">
        <p14:creationId xmlns:p14="http://schemas.microsoft.com/office/powerpoint/2010/main" val="2980067865"/>
      </p:ext>
    </p:extLst>
  </p:cSld>
  <p:clrMap bg1="lt1" tx1="dk1" bg2="lt2" tx2="dk2" accent1="accent1" accent2="accent2" accent3="accent3" accent4="accent4" accent5="accent5" accent6="accent6" hlink="hlink" folHlink="folHlink"/>
  <p:sldLayoutIdLst>
    <p:sldLayoutId id="2147483661" r:id="rId1"/>
    <p:sldLayoutId id="2147483691" r:id="rId2"/>
    <p:sldLayoutId id="2147483663" r:id="rId3"/>
    <p:sldLayoutId id="2147483664" r:id="rId4"/>
    <p:sldLayoutId id="2147483665" r:id="rId5"/>
    <p:sldLayoutId id="2147483682" r:id="rId6"/>
    <p:sldLayoutId id="2147483679" r:id="rId7"/>
    <p:sldLayoutId id="2147483686" r:id="rId8"/>
    <p:sldLayoutId id="2147483689" r:id="rId9"/>
    <p:sldLayoutId id="2147483692" r:id="rId10"/>
    <p:sldLayoutId id="2147483693" r:id="rId11"/>
  </p:sldLayoutIdLst>
  <p:hf hdr="0" dt="0"/>
  <p:txStyles>
    <p:titleStyle>
      <a:lvl1pPr algn="l" defTabSz="914400" rtl="0" eaLnBrk="1" latinLnBrk="0" hangingPunct="1">
        <a:lnSpc>
          <a:spcPct val="100000"/>
        </a:lnSpc>
        <a:spcBef>
          <a:spcPct val="0"/>
        </a:spcBef>
        <a:buNone/>
        <a:defRPr sz="3866" b="1" kern="1200">
          <a:solidFill>
            <a:srgbClr val="3D3935"/>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00000"/>
        </a:lnSpc>
        <a:spcBef>
          <a:spcPts val="1000"/>
        </a:spcBef>
        <a:buClr>
          <a:srgbClr val="F2120C"/>
        </a:buClr>
        <a:buFont typeface="Arial" panose="020B0604020202020204" pitchFamily="34" charset="0"/>
        <a:buChar char="•"/>
        <a:defRPr sz="2533" kern="1200">
          <a:solidFill>
            <a:srgbClr val="3D3935"/>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1.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1C9E112-027E-354F-8307-282CA3EFD632}"/>
              </a:ext>
            </a:extLst>
          </p:cNvPr>
          <p:cNvSpPr>
            <a:spLocks noGrp="1"/>
          </p:cNvSpPr>
          <p:nvPr>
            <p:ph type="body" sz="quarter" idx="10"/>
          </p:nvPr>
        </p:nvSpPr>
        <p:spPr>
          <a:xfrm>
            <a:off x="5066163" y="2566181"/>
            <a:ext cx="3092450" cy="661477"/>
          </a:xfrm>
        </p:spPr>
        <p:txBody>
          <a:bodyPr>
            <a:noAutofit/>
          </a:bodyPr>
          <a:lstStyle/>
          <a:p>
            <a:r>
              <a:rPr lang="en-AU" sz="3200" dirty="0"/>
              <a:t>ITEC618 Labs</a:t>
            </a:r>
          </a:p>
        </p:txBody>
      </p:sp>
      <p:sp>
        <p:nvSpPr>
          <p:cNvPr id="7" name="Text Placeholder 2">
            <a:extLst>
              <a:ext uri="{FF2B5EF4-FFF2-40B4-BE49-F238E27FC236}">
                <a16:creationId xmlns:a16="http://schemas.microsoft.com/office/drawing/2014/main" id="{F8F9F85D-2615-AA43-9E5D-5A644907F030}"/>
              </a:ext>
            </a:extLst>
          </p:cNvPr>
          <p:cNvSpPr txBox="1">
            <a:spLocks/>
          </p:cNvSpPr>
          <p:nvPr/>
        </p:nvSpPr>
        <p:spPr>
          <a:xfrm>
            <a:off x="5066162" y="3276928"/>
            <a:ext cx="4004265" cy="2188451"/>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Clr>
                <a:srgbClr val="F2120C"/>
              </a:buClr>
              <a:buFont typeface="Arial" panose="020B0604020202020204" pitchFamily="34" charset="0"/>
              <a:buNone/>
              <a:defRPr sz="1997"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2800" dirty="0"/>
              <a:t>Programming Concepts</a:t>
            </a:r>
          </a:p>
          <a:p>
            <a:r>
              <a:rPr lang="en-AU" sz="2800" dirty="0"/>
              <a:t>Dr. Farshid Keivanian</a:t>
            </a:r>
          </a:p>
        </p:txBody>
      </p:sp>
      <p:sp>
        <p:nvSpPr>
          <p:cNvPr id="8" name="Text Placeholder 2">
            <a:extLst>
              <a:ext uri="{FF2B5EF4-FFF2-40B4-BE49-F238E27FC236}">
                <a16:creationId xmlns:a16="http://schemas.microsoft.com/office/drawing/2014/main" id="{B5430B55-DB2B-9345-99E3-2F615CE33423}"/>
              </a:ext>
            </a:extLst>
          </p:cNvPr>
          <p:cNvSpPr txBox="1">
            <a:spLocks/>
          </p:cNvSpPr>
          <p:nvPr/>
        </p:nvSpPr>
        <p:spPr>
          <a:xfrm>
            <a:off x="498764" y="2060702"/>
            <a:ext cx="3092450" cy="661477"/>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Clr>
                <a:srgbClr val="F2120C"/>
              </a:buClr>
              <a:buFont typeface="Arial" panose="020B0604020202020204" pitchFamily="34" charset="0"/>
              <a:buNone/>
              <a:defRPr sz="1997"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3200" dirty="0"/>
              <a:t>Lab 2</a:t>
            </a:r>
          </a:p>
        </p:txBody>
      </p:sp>
    </p:spTree>
    <p:extLst>
      <p:ext uri="{BB962C8B-B14F-4D97-AF65-F5344CB8AC3E}">
        <p14:creationId xmlns:p14="http://schemas.microsoft.com/office/powerpoint/2010/main" val="6078645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0F738EF-7E09-5500-6D8D-53393B5116C8}"/>
              </a:ext>
            </a:extLst>
          </p:cNvPr>
          <p:cNvSpPr txBox="1"/>
          <p:nvPr/>
        </p:nvSpPr>
        <p:spPr>
          <a:xfrm>
            <a:off x="0" y="671691"/>
            <a:ext cx="9143999" cy="6186309"/>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mixedFractionCalculator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MixedFractionCalculator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numerator</a:t>
            </a:r>
            <a:r>
              <a:rPr lang="en-US" sz="1800" dirty="0">
                <a:solidFill>
                  <a:srgbClr val="000000"/>
                </a:solidFill>
                <a:effectLst/>
                <a:highlight>
                  <a:srgbClr val="FFFFFF"/>
                </a:highlight>
                <a:latin typeface="Consolas" panose="020B0609020204030204" pitchFamily="49" charset="0"/>
              </a:rPr>
              <a:t> = 19;</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 = 3;</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dirty="0">
                <a:solidFill>
                  <a:srgbClr val="3F7F5F"/>
                </a:solidFill>
                <a:effectLst/>
                <a:highlight>
                  <a:srgbClr val="FFFFFF"/>
                </a:highlight>
                <a:latin typeface="Consolas" panose="020B0609020204030204" pitchFamily="49" charset="0"/>
              </a:rPr>
              <a:t>// Calculating whole number quotient</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quotient</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numerator</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Calculating the remainder which is the numerator of the mixed fraction</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remainder</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numerator</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dirty="0">
                <a:solidFill>
                  <a:srgbClr val="3F7F5F"/>
                </a:solidFill>
                <a:effectLst/>
                <a:highlight>
                  <a:srgbClr val="FFFFFF"/>
                </a:highlight>
                <a:latin typeface="Consolas" panose="020B0609020204030204" pitchFamily="49" charset="0"/>
              </a:rPr>
              <a:t>// Displaying the results</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"Whole number quotient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quotient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"The numerator of the mixed fraction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remainder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"The denominator of the mixed fraction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10</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1" y="0"/>
            <a:ext cx="9143999" cy="671691"/>
          </a:xfrm>
          <a:solidFill>
            <a:schemeClr val="bg1"/>
          </a:solidFill>
        </p:spPr>
        <p:txBody>
          <a:bodyPr>
            <a:normAutofit fontScale="90000"/>
          </a:bodyPr>
          <a:lstStyle/>
          <a:p>
            <a:r>
              <a:rPr lang="en-US" altLang="en-US" dirty="0"/>
              <a:t>Please Explain Each Part of the Code</a:t>
            </a:r>
            <a:endParaRPr lang="en-US" altLang="en-US" b="1" dirty="0"/>
          </a:p>
        </p:txBody>
      </p:sp>
    </p:spTree>
    <p:extLst>
      <p:ext uri="{BB962C8B-B14F-4D97-AF65-F5344CB8AC3E}">
        <p14:creationId xmlns:p14="http://schemas.microsoft.com/office/powerpoint/2010/main" val="15688849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0F738EF-7E09-5500-6D8D-53393B5116C8}"/>
              </a:ext>
            </a:extLst>
          </p:cNvPr>
          <p:cNvSpPr txBox="1"/>
          <p:nvPr/>
        </p:nvSpPr>
        <p:spPr>
          <a:xfrm>
            <a:off x="0" y="671691"/>
            <a:ext cx="9143999" cy="6186309"/>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mixedFractionCalculator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MixedFractionCalculator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numerator</a:t>
            </a:r>
            <a:r>
              <a:rPr lang="en-US" sz="1800" dirty="0">
                <a:solidFill>
                  <a:srgbClr val="000000"/>
                </a:solidFill>
                <a:effectLst/>
                <a:highlight>
                  <a:srgbClr val="FFFFFF"/>
                </a:highlight>
                <a:latin typeface="Consolas" panose="020B0609020204030204" pitchFamily="49" charset="0"/>
              </a:rPr>
              <a:t> = 19;</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 = 3;</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dirty="0">
                <a:solidFill>
                  <a:srgbClr val="3F7F5F"/>
                </a:solidFill>
                <a:effectLst/>
                <a:highlight>
                  <a:srgbClr val="FFFFFF"/>
                </a:highlight>
                <a:latin typeface="Consolas" panose="020B0609020204030204" pitchFamily="49" charset="0"/>
              </a:rPr>
              <a:t>// Calculating whole number quotient</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quotient</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numerator</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Calculating the remainder which is the numerator of the mixed fraction</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remainder</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numerator</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dirty="0">
                <a:solidFill>
                  <a:srgbClr val="3F7F5F"/>
                </a:solidFill>
                <a:effectLst/>
                <a:highlight>
                  <a:srgbClr val="FFFFFF"/>
                </a:highlight>
                <a:latin typeface="Consolas" panose="020B0609020204030204" pitchFamily="49" charset="0"/>
              </a:rPr>
              <a:t>// Displaying the results</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"Whole number quotient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quotient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"The numerator of the mixed fraction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remainder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"The denominator of the mixed fraction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11</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1" y="0"/>
            <a:ext cx="9143999" cy="671691"/>
          </a:xfrm>
          <a:solidFill>
            <a:schemeClr val="bg1"/>
          </a:solidFill>
        </p:spPr>
        <p:txBody>
          <a:bodyPr>
            <a:normAutofit fontScale="90000"/>
          </a:bodyPr>
          <a:lstStyle/>
          <a:p>
            <a:r>
              <a:rPr lang="en-US" altLang="en-US" dirty="0"/>
              <a:t>Please Explain Each Part of the Code</a:t>
            </a:r>
            <a:endParaRPr lang="en-US" altLang="en-US" b="1" dirty="0"/>
          </a:p>
        </p:txBody>
      </p:sp>
      <p:sp>
        <p:nvSpPr>
          <p:cNvPr id="8" name="TextBox 7">
            <a:extLst>
              <a:ext uri="{FF2B5EF4-FFF2-40B4-BE49-F238E27FC236}">
                <a16:creationId xmlns:a16="http://schemas.microsoft.com/office/drawing/2014/main" id="{6B31DCBE-F2D5-B9E4-4F83-B46705F3C77A}"/>
              </a:ext>
            </a:extLst>
          </p:cNvPr>
          <p:cNvSpPr txBox="1"/>
          <p:nvPr/>
        </p:nvSpPr>
        <p:spPr>
          <a:xfrm>
            <a:off x="5107259" y="671691"/>
            <a:ext cx="4036741" cy="2246769"/>
          </a:xfrm>
          <a:prstGeom prst="rect">
            <a:avLst/>
          </a:prstGeom>
          <a:noFill/>
          <a:ln w="28575">
            <a:solidFill>
              <a:srgbClr val="FF0000"/>
            </a:solidFill>
          </a:ln>
        </p:spPr>
        <p:txBody>
          <a:bodyPr wrap="square">
            <a:spAutoFit/>
          </a:bodyPr>
          <a:lstStyle/>
          <a:p>
            <a:r>
              <a:rPr lang="en-US" sz="2800" dirty="0">
                <a:latin typeface="Calibri" panose="020F0502020204030204" pitchFamily="34" charset="0"/>
                <a:cs typeface="Calibri" panose="020F0502020204030204" pitchFamily="34" charset="0"/>
              </a:rPr>
              <a:t>Modify the program to use different values for the numerator and denominator (e.g., 25/4). Run and Show the Results</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880827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0F738EF-7E09-5500-6D8D-53393B5116C8}"/>
              </a:ext>
            </a:extLst>
          </p:cNvPr>
          <p:cNvSpPr txBox="1"/>
          <p:nvPr/>
        </p:nvSpPr>
        <p:spPr>
          <a:xfrm>
            <a:off x="0" y="671691"/>
            <a:ext cx="9143999" cy="6186309"/>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mixedFractionCalculator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MixedFractionCalculator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numerator</a:t>
            </a:r>
            <a:r>
              <a:rPr lang="en-US" sz="1800" dirty="0">
                <a:solidFill>
                  <a:srgbClr val="000000"/>
                </a:solidFill>
                <a:effectLst/>
                <a:highlight>
                  <a:srgbClr val="FFFFFF"/>
                </a:highlight>
                <a:latin typeface="Consolas" panose="020B0609020204030204" pitchFamily="49" charset="0"/>
              </a:rPr>
              <a:t> = 19;</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 = 3;</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dirty="0">
                <a:solidFill>
                  <a:srgbClr val="3F7F5F"/>
                </a:solidFill>
                <a:effectLst/>
                <a:highlight>
                  <a:srgbClr val="FFFFFF"/>
                </a:highlight>
                <a:latin typeface="Consolas" panose="020B0609020204030204" pitchFamily="49" charset="0"/>
              </a:rPr>
              <a:t>// Calculating whole number quotient</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quotient</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numerator</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Calculating the remainder which is the numerator of the mixed fraction</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remainder</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numerator</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dirty="0">
                <a:solidFill>
                  <a:srgbClr val="3F7F5F"/>
                </a:solidFill>
                <a:effectLst/>
                <a:highlight>
                  <a:srgbClr val="FFFFFF"/>
                </a:highlight>
                <a:latin typeface="Consolas" panose="020B0609020204030204" pitchFamily="49" charset="0"/>
              </a:rPr>
              <a:t>// Displaying the results</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"Whole number quotient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quotient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"The numerator of the mixed fraction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remainder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"The denominator of the mixed fraction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denominator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12</a:t>
            </a:fld>
            <a:endParaRPr lang="en-US" altLang="en-US" sz="1400"/>
          </a:p>
        </p:txBody>
      </p:sp>
      <p:sp>
        <p:nvSpPr>
          <p:cNvPr id="8" name="TextBox 7">
            <a:extLst>
              <a:ext uri="{FF2B5EF4-FFF2-40B4-BE49-F238E27FC236}">
                <a16:creationId xmlns:a16="http://schemas.microsoft.com/office/drawing/2014/main" id="{6B31DCBE-F2D5-B9E4-4F83-B46705F3C77A}"/>
              </a:ext>
            </a:extLst>
          </p:cNvPr>
          <p:cNvSpPr txBox="1"/>
          <p:nvPr/>
        </p:nvSpPr>
        <p:spPr>
          <a:xfrm>
            <a:off x="5040351" y="0"/>
            <a:ext cx="4103649" cy="3108543"/>
          </a:xfrm>
          <a:prstGeom prst="rect">
            <a:avLst/>
          </a:prstGeom>
          <a:solidFill>
            <a:schemeClr val="bg1"/>
          </a:solidFill>
          <a:ln w="28575">
            <a:solidFill>
              <a:srgbClr val="FF0000"/>
            </a:solidFill>
          </a:ln>
        </p:spPr>
        <p:txBody>
          <a:bodyPr wrap="square">
            <a:spAutoFit/>
          </a:bodyPr>
          <a:lstStyle/>
          <a:p>
            <a:r>
              <a:rPr lang="en-US" sz="2800" dirty="0">
                <a:latin typeface="Calibri" panose="020F0502020204030204" pitchFamily="34" charset="0"/>
                <a:cs typeface="Calibri" panose="020F0502020204030204" pitchFamily="34" charset="0"/>
              </a:rPr>
              <a:t>Modify the program to handle cases where the denominator is zero, printing an error message instead of performing the division. Run and Show the Results</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960858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13</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6786" y="926850"/>
            <a:ext cx="9070428" cy="5613692"/>
          </a:xfrm>
        </p:spPr>
        <p:txBody>
          <a:bodyPr>
            <a:noAutofit/>
          </a:bodyPr>
          <a:lstStyle/>
          <a:p>
            <a:pPr marL="0" indent="0" algn="l">
              <a:lnSpc>
                <a:spcPct val="150000"/>
              </a:lnSpc>
              <a:buNone/>
            </a:pPr>
            <a:r>
              <a:rPr lang="en-US" sz="2800" b="1" i="0" u="none" strike="noStrike" baseline="0" dirty="0">
                <a:latin typeface="Calibri" panose="020F0502020204030204" pitchFamily="34" charset="0"/>
                <a:cs typeface="Calibri" panose="020F0502020204030204" pitchFamily="34" charset="0"/>
              </a:rPr>
              <a:t>4.2 </a:t>
            </a:r>
            <a:r>
              <a:rPr lang="en-US" sz="2800" b="0" i="0" u="none" strike="noStrike" baseline="0" dirty="0">
                <a:latin typeface="Calibri" panose="020F0502020204030204" pitchFamily="34" charset="0"/>
                <a:cs typeface="Calibri" panose="020F0502020204030204" pitchFamily="34" charset="0"/>
              </a:rPr>
              <a:t>(0.5%) (</a:t>
            </a:r>
            <a:r>
              <a:rPr lang="en-US" sz="2800" b="0" i="1" u="none" strike="noStrike" baseline="0" dirty="0">
                <a:latin typeface="Calibri" panose="020F0502020204030204" pitchFamily="34" charset="0"/>
                <a:cs typeface="Calibri" panose="020F0502020204030204" pitchFamily="34" charset="0"/>
              </a:rPr>
              <a:t>Total Invoice</a:t>
            </a:r>
            <a:r>
              <a:rPr lang="en-US" sz="2800" b="0" i="0" u="none" strike="noStrike" baseline="0" dirty="0">
                <a:latin typeface="Calibri" panose="020F0502020204030204" pitchFamily="34" charset="0"/>
                <a:cs typeface="Calibri" panose="020F0502020204030204" pitchFamily="34" charset="0"/>
              </a:rPr>
              <a:t>) Write a practical Java program that reads the subtotal and the gratuity rate from keyboard using Scanner and then computes the gratuity and total. For example, if the user enters 10 for subtotal and 12 for gratuity rate, the program displays $1.2 as gratuity and $11.2 as total.</a:t>
            </a:r>
          </a:p>
          <a:p>
            <a:pPr marL="0" indent="0" algn="l">
              <a:lnSpc>
                <a:spcPct val="150000"/>
              </a:lnSpc>
              <a:buNone/>
            </a:pPr>
            <a:r>
              <a:rPr lang="en-US" sz="2800" b="0" i="1" u="none" strike="noStrike" baseline="0" dirty="0">
                <a:latin typeface="Calibri" panose="020F0502020204030204" pitchFamily="34" charset="0"/>
                <a:cs typeface="Calibri" panose="020F0502020204030204" pitchFamily="34" charset="0"/>
              </a:rPr>
              <a:t>Here is a sample run:</a:t>
            </a:r>
          </a:p>
          <a:p>
            <a:pPr algn="l">
              <a:lnSpc>
                <a:spcPct val="150000"/>
              </a:lnSpc>
            </a:pPr>
            <a:r>
              <a:rPr lang="en-US" sz="2800" b="0" i="0" u="none" strike="noStrike" baseline="0" dirty="0">
                <a:latin typeface="Calibri" panose="020F0502020204030204" pitchFamily="34" charset="0"/>
                <a:cs typeface="Calibri" panose="020F0502020204030204" pitchFamily="34" charset="0"/>
              </a:rPr>
              <a:t>Enter the subtotal and a gratuity rate: 10 12</a:t>
            </a:r>
          </a:p>
          <a:p>
            <a:pPr algn="l">
              <a:lnSpc>
                <a:spcPct val="150000"/>
              </a:lnSpc>
            </a:pPr>
            <a:r>
              <a:rPr lang="en-US" sz="2800" b="0" i="0" u="none" strike="noStrike" baseline="0" dirty="0">
                <a:latin typeface="Calibri" panose="020F0502020204030204" pitchFamily="34" charset="0"/>
                <a:cs typeface="Calibri" panose="020F0502020204030204" pitchFamily="34" charset="0"/>
              </a:rPr>
              <a:t>The gratuity is $1.2 and the total is $11.2</a:t>
            </a:r>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353292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6D4B520-388C-7A46-18BB-F50FC6522A26}"/>
              </a:ext>
            </a:extLst>
          </p:cNvPr>
          <p:cNvPicPr>
            <a:picLocks noChangeAspect="1"/>
          </p:cNvPicPr>
          <p:nvPr/>
        </p:nvPicPr>
        <p:blipFill rotWithShape="1">
          <a:blip r:embed="rId2"/>
          <a:srcRect r="22580" b="7132"/>
          <a:stretch/>
        </p:blipFill>
        <p:spPr>
          <a:xfrm>
            <a:off x="0" y="857250"/>
            <a:ext cx="8981768" cy="6060354"/>
          </a:xfrm>
          <a:prstGeom prst="rect">
            <a:avLst/>
          </a:prstGeom>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14</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6" name="Rectangle: Rounded Corners 5">
            <a:extLst>
              <a:ext uri="{FF2B5EF4-FFF2-40B4-BE49-F238E27FC236}">
                <a16:creationId xmlns:a16="http://schemas.microsoft.com/office/drawing/2014/main" id="{E16A54B9-3A2B-661A-5EEE-22FD523A1536}"/>
              </a:ext>
            </a:extLst>
          </p:cNvPr>
          <p:cNvSpPr/>
          <p:nvPr/>
        </p:nvSpPr>
        <p:spPr>
          <a:xfrm>
            <a:off x="2669458" y="1735392"/>
            <a:ext cx="6312310" cy="299884"/>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Rounded Corners 6">
            <a:extLst>
              <a:ext uri="{FF2B5EF4-FFF2-40B4-BE49-F238E27FC236}">
                <a16:creationId xmlns:a16="http://schemas.microsoft.com/office/drawing/2014/main" id="{A3F3AF61-FECE-A441-6BF9-12A773F3B160}"/>
              </a:ext>
            </a:extLst>
          </p:cNvPr>
          <p:cNvSpPr/>
          <p:nvPr/>
        </p:nvSpPr>
        <p:spPr>
          <a:xfrm>
            <a:off x="7148051" y="6606750"/>
            <a:ext cx="860323" cy="24622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6607251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F0D4DDB-248C-41F0-8065-E8955EEA75B9}"/>
              </a:ext>
            </a:extLst>
          </p:cNvPr>
          <p:cNvPicPr>
            <a:picLocks noChangeAspect="1"/>
          </p:cNvPicPr>
          <p:nvPr/>
        </p:nvPicPr>
        <p:blipFill rotWithShape="1">
          <a:blip r:embed="rId2"/>
          <a:srcRect b="8853"/>
          <a:stretch/>
        </p:blipFill>
        <p:spPr>
          <a:xfrm>
            <a:off x="0" y="1320738"/>
            <a:ext cx="9144000" cy="4688144"/>
          </a:xfrm>
          <a:prstGeom prst="rect">
            <a:avLst/>
          </a:prstGeom>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15</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6" name="Rectangle: Rounded Corners 5">
            <a:extLst>
              <a:ext uri="{FF2B5EF4-FFF2-40B4-BE49-F238E27FC236}">
                <a16:creationId xmlns:a16="http://schemas.microsoft.com/office/drawing/2014/main" id="{E16A54B9-3A2B-661A-5EEE-22FD523A1536}"/>
              </a:ext>
            </a:extLst>
          </p:cNvPr>
          <p:cNvSpPr/>
          <p:nvPr/>
        </p:nvSpPr>
        <p:spPr>
          <a:xfrm>
            <a:off x="2698955" y="1320737"/>
            <a:ext cx="3701845" cy="3752707"/>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4962942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F818D7D-C503-BC64-AB72-515B9163DD17}"/>
              </a:ext>
            </a:extLst>
          </p:cNvPr>
          <p:cNvPicPr>
            <a:picLocks noChangeAspect="1"/>
          </p:cNvPicPr>
          <p:nvPr/>
        </p:nvPicPr>
        <p:blipFill rotWithShape="1">
          <a:blip r:embed="rId2"/>
          <a:srcRect b="42688"/>
          <a:stretch/>
        </p:blipFill>
        <p:spPr>
          <a:xfrm>
            <a:off x="0" y="1955083"/>
            <a:ext cx="9144000" cy="2947834"/>
          </a:xfrm>
          <a:prstGeom prst="rect">
            <a:avLst/>
          </a:prstGeom>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16</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6" name="Rectangle: Rounded Corners 5">
            <a:extLst>
              <a:ext uri="{FF2B5EF4-FFF2-40B4-BE49-F238E27FC236}">
                <a16:creationId xmlns:a16="http://schemas.microsoft.com/office/drawing/2014/main" id="{E16A54B9-3A2B-661A-5EEE-22FD523A1536}"/>
              </a:ext>
            </a:extLst>
          </p:cNvPr>
          <p:cNvSpPr/>
          <p:nvPr/>
        </p:nvSpPr>
        <p:spPr>
          <a:xfrm>
            <a:off x="1209368" y="3657600"/>
            <a:ext cx="3701845" cy="191729"/>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4974284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17</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CFE3F93-6430-F98A-3038-0BE875C70BDF}"/>
              </a:ext>
            </a:extLst>
          </p:cNvPr>
          <p:cNvSpPr txBox="1"/>
          <p:nvPr/>
        </p:nvSpPr>
        <p:spPr>
          <a:xfrm>
            <a:off x="0" y="819150"/>
            <a:ext cx="9144000" cy="523220"/>
          </a:xfrm>
          <a:prstGeom prst="rect">
            <a:avLst/>
          </a:prstGeom>
          <a:solidFill>
            <a:schemeClr val="bg1"/>
          </a:solidFill>
        </p:spPr>
        <p:txBody>
          <a:bodyPr wrap="square">
            <a:spAutoFit/>
          </a:bodyPr>
          <a:lstStyle/>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package</a:t>
            </a:r>
            <a:r>
              <a:rPr lang="en-US" sz="2800" dirty="0">
                <a:solidFill>
                  <a:srgbClr val="000000"/>
                </a:solidFill>
                <a:effectLst/>
                <a:highlight>
                  <a:srgbClr val="FFFFFF"/>
                </a:highlight>
                <a:latin typeface="Consolas" panose="020B0609020204030204" pitchFamily="49" charset="0"/>
              </a:rPr>
              <a:t> </a:t>
            </a:r>
            <a:r>
              <a:rPr lang="en-US" sz="2800" dirty="0" err="1">
                <a:solidFill>
                  <a:srgbClr val="000000"/>
                </a:solidFill>
                <a:effectLst/>
                <a:highlight>
                  <a:srgbClr val="FFFFFF"/>
                </a:highlight>
                <a:latin typeface="Consolas" panose="020B0609020204030204" pitchFamily="49" charset="0"/>
              </a:rPr>
              <a:t>totalInvoiceCalculator</a:t>
            </a:r>
            <a:r>
              <a:rPr lang="en-US" sz="2800" dirty="0">
                <a:solidFill>
                  <a:srgbClr val="000000"/>
                </a:solidFill>
                <a:effectLst/>
                <a:highlight>
                  <a:srgbClr val="FFFFFF"/>
                </a:highlight>
                <a:latin typeface="Consolas" panose="020B0609020204030204" pitchFamily="49" charset="0"/>
              </a:rPr>
              <a:t>;</a:t>
            </a:r>
          </a:p>
        </p:txBody>
      </p:sp>
      <p:sp>
        <p:nvSpPr>
          <p:cNvPr id="8" name="Rectangle 1">
            <a:extLst>
              <a:ext uri="{FF2B5EF4-FFF2-40B4-BE49-F238E27FC236}">
                <a16:creationId xmlns:a16="http://schemas.microsoft.com/office/drawing/2014/main" id="{A35633D2-031C-99D2-EE7C-1C7607E3C194}"/>
              </a:ext>
            </a:extLst>
          </p:cNvPr>
          <p:cNvSpPr>
            <a:spLocks noChangeArrowheads="1"/>
          </p:cNvSpPr>
          <p:nvPr/>
        </p:nvSpPr>
        <p:spPr bwMode="auto">
          <a:xfrm>
            <a:off x="0" y="1342370"/>
            <a:ext cx="9144000"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declares that the class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TotalInvoiceCalculator</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belongs to the package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totalInvoiceCalculator</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Packages are used to group related classes and help organize the project. </a:t>
            </a:r>
          </a:p>
        </p:txBody>
      </p:sp>
    </p:spTree>
    <p:extLst>
      <p:ext uri="{BB962C8B-B14F-4D97-AF65-F5344CB8AC3E}">
        <p14:creationId xmlns:p14="http://schemas.microsoft.com/office/powerpoint/2010/main" val="42193435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18</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CFE3F93-6430-F98A-3038-0BE875C70BDF}"/>
              </a:ext>
            </a:extLst>
          </p:cNvPr>
          <p:cNvSpPr txBox="1"/>
          <p:nvPr/>
        </p:nvSpPr>
        <p:spPr>
          <a:xfrm>
            <a:off x="0" y="819150"/>
            <a:ext cx="9144000" cy="523220"/>
          </a:xfrm>
          <a:prstGeom prst="rect">
            <a:avLst/>
          </a:prstGeom>
          <a:solidFill>
            <a:schemeClr val="bg1"/>
          </a:solidFill>
        </p:spPr>
        <p:txBody>
          <a:bodyPr wrap="square">
            <a:spAutoFit/>
          </a:bodyPr>
          <a:lstStyle/>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import</a:t>
            </a:r>
            <a:r>
              <a:rPr lang="en-US" sz="2800" dirty="0">
                <a:solidFill>
                  <a:srgbClr val="000000"/>
                </a:solidFill>
                <a:effectLst/>
                <a:highlight>
                  <a:srgbClr val="FFFFFF"/>
                </a:highlight>
                <a:latin typeface="Consolas" panose="020B0609020204030204" pitchFamily="49" charset="0"/>
              </a:rPr>
              <a:t> </a:t>
            </a:r>
            <a:r>
              <a:rPr lang="en-US" sz="2800" dirty="0" err="1">
                <a:solidFill>
                  <a:srgbClr val="000000"/>
                </a:solidFill>
                <a:effectLst/>
                <a:highlight>
                  <a:srgbClr val="D4D4D4"/>
                </a:highlight>
                <a:latin typeface="Consolas" panose="020B0609020204030204" pitchFamily="49" charset="0"/>
              </a:rPr>
              <a:t>java.util.Scanner</a:t>
            </a:r>
            <a:r>
              <a:rPr lang="en-US" sz="2800" dirty="0">
                <a:solidFill>
                  <a:srgbClr val="000000"/>
                </a:solidFill>
                <a:effectLst/>
                <a:highlight>
                  <a:srgbClr val="FFFFFF"/>
                </a:highlight>
                <a:latin typeface="Consolas" panose="020B0609020204030204" pitchFamily="49" charset="0"/>
              </a:rPr>
              <a:t>;</a:t>
            </a:r>
          </a:p>
        </p:txBody>
      </p:sp>
      <p:sp>
        <p:nvSpPr>
          <p:cNvPr id="8" name="Rectangle 1">
            <a:extLst>
              <a:ext uri="{FF2B5EF4-FFF2-40B4-BE49-F238E27FC236}">
                <a16:creationId xmlns:a16="http://schemas.microsoft.com/office/drawing/2014/main" id="{A35633D2-031C-99D2-EE7C-1C7607E3C194}"/>
              </a:ext>
            </a:extLst>
          </p:cNvPr>
          <p:cNvSpPr>
            <a:spLocks noChangeArrowheads="1"/>
          </p:cNvSpPr>
          <p:nvPr/>
        </p:nvSpPr>
        <p:spPr bwMode="auto">
          <a:xfrm>
            <a:off x="0" y="1342370"/>
            <a:ext cx="9144000"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imports the Scanner class from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java.util</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package. The Scanner class is used to read input from various input sources, in this case, the keyboard.</a:t>
            </a:r>
          </a:p>
        </p:txBody>
      </p:sp>
    </p:spTree>
    <p:extLst>
      <p:ext uri="{BB962C8B-B14F-4D97-AF65-F5344CB8AC3E}">
        <p14:creationId xmlns:p14="http://schemas.microsoft.com/office/powerpoint/2010/main" val="19914229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19</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CFE3F93-6430-F98A-3038-0BE875C70BDF}"/>
              </a:ext>
            </a:extLst>
          </p:cNvPr>
          <p:cNvSpPr txBox="1"/>
          <p:nvPr/>
        </p:nvSpPr>
        <p:spPr>
          <a:xfrm>
            <a:off x="0" y="819150"/>
            <a:ext cx="9144000" cy="523220"/>
          </a:xfrm>
          <a:prstGeom prst="rect">
            <a:avLst/>
          </a:prstGeom>
          <a:solidFill>
            <a:schemeClr val="bg1"/>
          </a:solidFill>
        </p:spPr>
        <p:txBody>
          <a:bodyPr wrap="square">
            <a:spAutoFit/>
          </a:bodyPr>
          <a:lstStyle/>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class</a:t>
            </a:r>
            <a:r>
              <a:rPr lang="en-US" sz="2800" dirty="0">
                <a:solidFill>
                  <a:srgbClr val="000000"/>
                </a:solidFill>
                <a:effectLst/>
                <a:highlight>
                  <a:srgbClr val="FFFFFF"/>
                </a:highlight>
                <a:latin typeface="Consolas" panose="020B0609020204030204" pitchFamily="49" charset="0"/>
              </a:rPr>
              <a:t> </a:t>
            </a:r>
            <a:r>
              <a:rPr lang="en-US" sz="2800" dirty="0" err="1">
                <a:solidFill>
                  <a:srgbClr val="000000"/>
                </a:solidFill>
                <a:effectLst/>
                <a:highlight>
                  <a:srgbClr val="D4D4D4"/>
                </a:highlight>
                <a:latin typeface="Consolas" panose="020B0609020204030204" pitchFamily="49" charset="0"/>
              </a:rPr>
              <a:t>TotalInvoiceCalculator</a:t>
            </a:r>
            <a:r>
              <a:rPr lang="en-US" sz="2800" dirty="0">
                <a:solidFill>
                  <a:srgbClr val="000000"/>
                </a:solidFill>
                <a:effectLst/>
                <a:highlight>
                  <a:srgbClr val="FFFFFF"/>
                </a:highlight>
                <a:latin typeface="Consolas" panose="020B0609020204030204" pitchFamily="49" charset="0"/>
              </a:rPr>
              <a:t> {</a:t>
            </a:r>
          </a:p>
        </p:txBody>
      </p:sp>
      <p:sp>
        <p:nvSpPr>
          <p:cNvPr id="8" name="Rectangle 1">
            <a:extLst>
              <a:ext uri="{FF2B5EF4-FFF2-40B4-BE49-F238E27FC236}">
                <a16:creationId xmlns:a16="http://schemas.microsoft.com/office/drawing/2014/main" id="{A35633D2-031C-99D2-EE7C-1C7607E3C194}"/>
              </a:ext>
            </a:extLst>
          </p:cNvPr>
          <p:cNvSpPr>
            <a:spLocks noChangeArrowheads="1"/>
          </p:cNvSpPr>
          <p:nvPr/>
        </p:nvSpPr>
        <p:spPr bwMode="auto">
          <a:xfrm>
            <a:off x="0" y="1315577"/>
            <a:ext cx="9144000"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declares a public class named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TotalInvoiceCalculator</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class is the blueprint for creating objects, but in this case, it's simply used to contain the main method which will run the program.</a:t>
            </a:r>
          </a:p>
        </p:txBody>
      </p:sp>
    </p:spTree>
    <p:extLst>
      <p:ext uri="{BB962C8B-B14F-4D97-AF65-F5344CB8AC3E}">
        <p14:creationId xmlns:p14="http://schemas.microsoft.com/office/powerpoint/2010/main" val="17089653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52C97CE-4823-84FF-5CE2-7F50A3145193}"/>
              </a:ext>
            </a:extLst>
          </p:cNvPr>
          <p:cNvPicPr>
            <a:picLocks noChangeAspect="1"/>
          </p:cNvPicPr>
          <p:nvPr/>
        </p:nvPicPr>
        <p:blipFill rotWithShape="1">
          <a:blip r:embed="rId2"/>
          <a:srcRect l="18506" t="33193" r="15632" b="15517"/>
          <a:stretch/>
        </p:blipFill>
        <p:spPr>
          <a:xfrm>
            <a:off x="7195" y="1429408"/>
            <a:ext cx="9129610" cy="3999184"/>
          </a:xfrm>
          <a:prstGeom prst="rect">
            <a:avLst/>
          </a:prstGeom>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a:t>
            </a:fld>
            <a:endParaRPr lang="en-US" altLang="en-US" sz="1400"/>
          </a:p>
        </p:txBody>
      </p:sp>
      <p:sp>
        <p:nvSpPr>
          <p:cNvPr id="8" name="Rectangle: Rounded Corners 7">
            <a:extLst>
              <a:ext uri="{FF2B5EF4-FFF2-40B4-BE49-F238E27FC236}">
                <a16:creationId xmlns:a16="http://schemas.microsoft.com/office/drawing/2014/main" id="{37E23975-9CDD-67F6-810B-692019816E3D}"/>
              </a:ext>
            </a:extLst>
          </p:cNvPr>
          <p:cNvSpPr/>
          <p:nvPr/>
        </p:nvSpPr>
        <p:spPr>
          <a:xfrm>
            <a:off x="105104" y="3205655"/>
            <a:ext cx="4214648" cy="446690"/>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171892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20</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CFE3F93-6430-F98A-3038-0BE875C70BDF}"/>
              </a:ext>
            </a:extLst>
          </p:cNvPr>
          <p:cNvSpPr txBox="1"/>
          <p:nvPr/>
        </p:nvSpPr>
        <p:spPr>
          <a:xfrm>
            <a:off x="0" y="967336"/>
            <a:ext cx="9144000" cy="523220"/>
          </a:xfrm>
          <a:prstGeom prst="rect">
            <a:avLst/>
          </a:prstGeom>
          <a:solidFill>
            <a:schemeClr val="bg1"/>
          </a:solidFill>
        </p:spPr>
        <p:txBody>
          <a:bodyPr wrap="square">
            <a:spAutoFit/>
          </a:bodyPr>
          <a:lstStyle/>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static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void</a:t>
            </a:r>
            <a:r>
              <a:rPr lang="en-US" sz="2800" dirty="0">
                <a:solidFill>
                  <a:srgbClr val="000000"/>
                </a:solidFill>
                <a:effectLst/>
                <a:highlight>
                  <a:srgbClr val="FFFFFF"/>
                </a:highlight>
                <a:latin typeface="Consolas" panose="020B0609020204030204" pitchFamily="49" charset="0"/>
              </a:rPr>
              <a:t> </a:t>
            </a:r>
            <a:r>
              <a:rPr lang="en-US" sz="2800" dirty="0">
                <a:solidFill>
                  <a:srgbClr val="000000"/>
                </a:solidFill>
                <a:effectLst/>
                <a:highlight>
                  <a:srgbClr val="D4D4D4"/>
                </a:highlight>
                <a:latin typeface="Consolas" panose="020B0609020204030204" pitchFamily="49" charset="0"/>
              </a:rPr>
              <a:t>main</a:t>
            </a:r>
            <a:r>
              <a:rPr lang="en-US" sz="2800" dirty="0">
                <a:solidFill>
                  <a:srgbClr val="000000"/>
                </a:solidFill>
                <a:effectLst/>
                <a:highlight>
                  <a:srgbClr val="FFFFFF"/>
                </a:highlight>
                <a:latin typeface="Consolas" panose="020B0609020204030204" pitchFamily="49" charset="0"/>
              </a:rPr>
              <a:t>(String[] </a:t>
            </a:r>
            <a:r>
              <a:rPr lang="en-US" sz="2800" dirty="0" err="1">
                <a:solidFill>
                  <a:srgbClr val="6A3E3E"/>
                </a:solidFill>
                <a:effectLst/>
                <a:highlight>
                  <a:srgbClr val="FFFFFF"/>
                </a:highlight>
                <a:latin typeface="Consolas" panose="020B0609020204030204" pitchFamily="49" charset="0"/>
              </a:rPr>
              <a:t>args</a:t>
            </a:r>
            <a:r>
              <a:rPr lang="en-US" sz="2800" dirty="0">
                <a:solidFill>
                  <a:srgbClr val="000000"/>
                </a:solidFill>
                <a:effectLst/>
                <a:highlight>
                  <a:srgbClr val="FFFFFF"/>
                </a:highlight>
                <a:latin typeface="Consolas" panose="020B0609020204030204" pitchFamily="49" charset="0"/>
              </a:rPr>
              <a:t>) {</a:t>
            </a:r>
          </a:p>
        </p:txBody>
      </p:sp>
      <p:sp>
        <p:nvSpPr>
          <p:cNvPr id="8" name="Rectangle 1">
            <a:extLst>
              <a:ext uri="{FF2B5EF4-FFF2-40B4-BE49-F238E27FC236}">
                <a16:creationId xmlns:a16="http://schemas.microsoft.com/office/drawing/2014/main" id="{A35633D2-031C-99D2-EE7C-1C7607E3C194}"/>
              </a:ext>
            </a:extLst>
          </p:cNvPr>
          <p:cNvSpPr>
            <a:spLocks noChangeArrowheads="1"/>
          </p:cNvSpPr>
          <p:nvPr/>
        </p:nvSpPr>
        <p:spPr bwMode="auto">
          <a:xfrm>
            <a:off x="0" y="1638742"/>
            <a:ext cx="9144000"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declares the main method, which is the entry point of any Java application. The main method is where the program starts executing.</a:t>
            </a:r>
          </a:p>
        </p:txBody>
      </p:sp>
    </p:spTree>
    <p:extLst>
      <p:ext uri="{BB962C8B-B14F-4D97-AF65-F5344CB8AC3E}">
        <p14:creationId xmlns:p14="http://schemas.microsoft.com/office/powerpoint/2010/main" val="10029733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21</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CFE3F93-6430-F98A-3038-0BE875C70BDF}"/>
              </a:ext>
            </a:extLst>
          </p:cNvPr>
          <p:cNvSpPr txBox="1"/>
          <p:nvPr/>
        </p:nvSpPr>
        <p:spPr>
          <a:xfrm>
            <a:off x="0" y="1128918"/>
            <a:ext cx="9144000" cy="523220"/>
          </a:xfrm>
          <a:prstGeom prst="rect">
            <a:avLst/>
          </a:prstGeom>
          <a:solidFill>
            <a:schemeClr val="bg1"/>
          </a:solidFill>
        </p:spPr>
        <p:txBody>
          <a:bodyPr wrap="square">
            <a:spAutoFit/>
          </a:bodyPr>
          <a:lstStyle/>
          <a:p>
            <a:pPr marL="0" marR="0">
              <a:spcBef>
                <a:spcPts val="0"/>
              </a:spcBef>
              <a:spcAft>
                <a:spcPts val="0"/>
              </a:spcAft>
            </a:pPr>
            <a:r>
              <a:rPr lang="en-US" sz="2800" dirty="0">
                <a:solidFill>
                  <a:srgbClr val="000000"/>
                </a:solidFill>
                <a:effectLst/>
                <a:highlight>
                  <a:srgbClr val="FFFFFF"/>
                </a:highlight>
                <a:latin typeface="Consolas" panose="020B0609020204030204" pitchFamily="49" charset="0"/>
              </a:rPr>
              <a:t>Scanner </a:t>
            </a:r>
            <a:r>
              <a:rPr lang="en-US" sz="2800" dirty="0" err="1">
                <a:solidFill>
                  <a:srgbClr val="6A3E3E"/>
                </a:solidFill>
                <a:effectLst/>
                <a:highlight>
                  <a:srgbClr val="FFFFFF"/>
                </a:highlight>
                <a:latin typeface="Consolas" panose="020B0609020204030204" pitchFamily="49" charset="0"/>
              </a:rPr>
              <a:t>scanner</a:t>
            </a:r>
            <a:r>
              <a:rPr lang="en-US" sz="2800" dirty="0">
                <a:solidFill>
                  <a:srgbClr val="000000"/>
                </a:solidFill>
                <a:effectLst/>
                <a:highlight>
                  <a:srgbClr val="FFFFFF"/>
                </a:highlight>
                <a:latin typeface="Consolas" panose="020B0609020204030204" pitchFamily="49" charset="0"/>
              </a:rPr>
              <a:t> = </a:t>
            </a:r>
            <a:r>
              <a:rPr lang="en-US" sz="2800" b="1" dirty="0">
                <a:solidFill>
                  <a:srgbClr val="7F0055"/>
                </a:solidFill>
                <a:effectLst/>
                <a:highlight>
                  <a:srgbClr val="FFFFFF"/>
                </a:highlight>
                <a:latin typeface="Consolas" panose="020B0609020204030204" pitchFamily="49" charset="0"/>
              </a:rPr>
              <a:t>new</a:t>
            </a:r>
            <a:r>
              <a:rPr lang="en-US" sz="2800" dirty="0">
                <a:solidFill>
                  <a:srgbClr val="000000"/>
                </a:solidFill>
                <a:effectLst/>
                <a:highlight>
                  <a:srgbClr val="FFFFFF"/>
                </a:highlight>
                <a:latin typeface="Consolas" panose="020B0609020204030204" pitchFamily="49" charset="0"/>
              </a:rPr>
              <a:t> Scanner(System.</a:t>
            </a:r>
            <a:r>
              <a:rPr lang="en-US" sz="2800" b="1" i="1" dirty="0">
                <a:solidFill>
                  <a:srgbClr val="0000C0"/>
                </a:solidFill>
                <a:effectLst/>
                <a:highlight>
                  <a:srgbClr val="FFFFFF"/>
                </a:highlight>
                <a:latin typeface="Consolas" panose="020B0609020204030204" pitchFamily="49" charset="0"/>
              </a:rPr>
              <a:t>in</a:t>
            </a:r>
            <a:r>
              <a:rPr lang="en-US" sz="2800" dirty="0">
                <a:solidFill>
                  <a:srgbClr val="000000"/>
                </a:solidFill>
                <a:effectLst/>
                <a:highlight>
                  <a:srgbClr val="FFFFFF"/>
                </a:highlight>
                <a:latin typeface="Consolas" panose="020B0609020204030204" pitchFamily="49" charset="0"/>
              </a:rPr>
              <a:t>);</a:t>
            </a:r>
          </a:p>
        </p:txBody>
      </p:sp>
      <p:sp>
        <p:nvSpPr>
          <p:cNvPr id="8" name="Rectangle 1">
            <a:extLst>
              <a:ext uri="{FF2B5EF4-FFF2-40B4-BE49-F238E27FC236}">
                <a16:creationId xmlns:a16="http://schemas.microsoft.com/office/drawing/2014/main" id="{A35633D2-031C-99D2-EE7C-1C7607E3C194}"/>
              </a:ext>
            </a:extLst>
          </p:cNvPr>
          <p:cNvSpPr>
            <a:spLocks noChangeArrowheads="1"/>
          </p:cNvSpPr>
          <p:nvPr/>
        </p:nvSpPr>
        <p:spPr bwMode="auto">
          <a:xfrm>
            <a:off x="0" y="1961907"/>
            <a:ext cx="9144000" cy="13181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line creates a Scanner object named scanner that is used to read input from the keyboard (System.in).</a:t>
            </a:r>
          </a:p>
        </p:txBody>
      </p:sp>
    </p:spTree>
    <p:extLst>
      <p:ext uri="{BB962C8B-B14F-4D97-AF65-F5344CB8AC3E}">
        <p14:creationId xmlns:p14="http://schemas.microsoft.com/office/powerpoint/2010/main" val="26930394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22</a:t>
            </a:fld>
            <a:endParaRPr lang="en-US" altLang="en-US" sz="1400"/>
          </a:p>
        </p:txBody>
      </p:sp>
      <p:sp>
        <p:nvSpPr>
          <p:cNvPr id="7" name="TextBox 6">
            <a:extLst>
              <a:ext uri="{FF2B5EF4-FFF2-40B4-BE49-F238E27FC236}">
                <a16:creationId xmlns:a16="http://schemas.microsoft.com/office/drawing/2014/main" id="{2CFE3F93-6430-F98A-3038-0BE875C70BDF}"/>
              </a:ext>
            </a:extLst>
          </p:cNvPr>
          <p:cNvSpPr txBox="1"/>
          <p:nvPr/>
        </p:nvSpPr>
        <p:spPr>
          <a:xfrm>
            <a:off x="0" y="0"/>
            <a:ext cx="9144000" cy="2677656"/>
          </a:xfrm>
          <a:prstGeom prst="rect">
            <a:avLst/>
          </a:prstGeom>
          <a:solidFill>
            <a:schemeClr val="bg1"/>
          </a:solidFill>
        </p:spPr>
        <p:txBody>
          <a:bodyPr wrap="square">
            <a:spAutoFit/>
          </a:bodyPr>
          <a:lstStyle/>
          <a:p>
            <a:pPr marL="0" marR="0">
              <a:spcBef>
                <a:spcPts val="0"/>
              </a:spcBef>
              <a:spcAft>
                <a:spcPts val="0"/>
              </a:spcAft>
            </a:pPr>
            <a:r>
              <a:rPr lang="en-US" sz="2800" dirty="0">
                <a:solidFill>
                  <a:srgbClr val="3F7F5F"/>
                </a:solidFill>
                <a:effectLst/>
                <a:highlight>
                  <a:srgbClr val="FFFFFF"/>
                </a:highlight>
                <a:latin typeface="Consolas" panose="020B0609020204030204" pitchFamily="49" charset="0"/>
              </a:rPr>
              <a:t>// Reading the </a:t>
            </a:r>
            <a:r>
              <a:rPr lang="en-US" sz="2800" u="sng" dirty="0">
                <a:solidFill>
                  <a:srgbClr val="3F7F5F"/>
                </a:solidFill>
                <a:effectLst/>
                <a:highlight>
                  <a:srgbClr val="FFFFFF"/>
                </a:highlight>
                <a:latin typeface="Consolas" panose="020B0609020204030204" pitchFamily="49" charset="0"/>
              </a:rPr>
              <a:t>subtotal</a:t>
            </a:r>
            <a:r>
              <a:rPr lang="en-US" sz="2800" dirty="0">
                <a:solidFill>
                  <a:srgbClr val="3F7F5F"/>
                </a:solidFill>
                <a:effectLst/>
                <a:highlight>
                  <a:srgbClr val="FFFFFF"/>
                </a:highlight>
                <a:latin typeface="Consolas" panose="020B0609020204030204" pitchFamily="49" charset="0"/>
              </a:rPr>
              <a:t> and gratuity rate from the keyboard</a:t>
            </a:r>
            <a:endParaRPr lang="en-US" sz="2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800" dirty="0" err="1">
                <a:solidFill>
                  <a:srgbClr val="000000"/>
                </a:solidFill>
                <a:effectLst/>
                <a:highlight>
                  <a:srgbClr val="FFFFFF"/>
                </a:highlight>
                <a:latin typeface="Consolas" panose="020B0609020204030204" pitchFamily="49" charset="0"/>
              </a:rPr>
              <a:t>System.</a:t>
            </a:r>
            <a:r>
              <a:rPr lang="en-US" sz="2800" b="1" i="1" dirty="0" err="1">
                <a:solidFill>
                  <a:srgbClr val="0000C0"/>
                </a:solidFill>
                <a:effectLst/>
                <a:highlight>
                  <a:srgbClr val="FFFFFF"/>
                </a:highlight>
                <a:latin typeface="Consolas" panose="020B0609020204030204" pitchFamily="49" charset="0"/>
              </a:rPr>
              <a:t>out</a:t>
            </a:r>
            <a:r>
              <a:rPr lang="en-US" sz="2800" dirty="0" err="1">
                <a:solidFill>
                  <a:srgbClr val="000000"/>
                </a:solidFill>
                <a:effectLst/>
                <a:highlight>
                  <a:srgbClr val="FFFFFF"/>
                </a:highlight>
                <a:latin typeface="Consolas" panose="020B0609020204030204" pitchFamily="49" charset="0"/>
              </a:rPr>
              <a:t>.print</a:t>
            </a:r>
            <a:r>
              <a:rPr lang="en-US" sz="2800" dirty="0">
                <a:solidFill>
                  <a:srgbClr val="000000"/>
                </a:solidFill>
                <a:effectLst/>
                <a:highlight>
                  <a:srgbClr val="FFFFFF"/>
                </a:highlight>
                <a:latin typeface="Consolas" panose="020B0609020204030204" pitchFamily="49" charset="0"/>
              </a:rPr>
              <a:t>(</a:t>
            </a:r>
            <a:r>
              <a:rPr lang="en-US" sz="2800" dirty="0">
                <a:solidFill>
                  <a:srgbClr val="2A00FF"/>
                </a:solidFill>
                <a:effectLst/>
                <a:highlight>
                  <a:srgbClr val="FFFFFF"/>
                </a:highlight>
                <a:latin typeface="Consolas" panose="020B0609020204030204" pitchFamily="49" charset="0"/>
              </a:rPr>
              <a:t>"Enter the subtotal and a gratuity rate: "</a:t>
            </a:r>
            <a:r>
              <a:rPr lang="en-US" sz="2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double</a:t>
            </a:r>
            <a:r>
              <a:rPr lang="en-US" sz="2800" dirty="0">
                <a:solidFill>
                  <a:srgbClr val="000000"/>
                </a:solidFill>
                <a:effectLst/>
                <a:highlight>
                  <a:srgbClr val="FFFFFF"/>
                </a:highlight>
                <a:latin typeface="Consolas" panose="020B0609020204030204" pitchFamily="49" charset="0"/>
              </a:rPr>
              <a:t> </a:t>
            </a:r>
            <a:r>
              <a:rPr lang="en-US" sz="2800" dirty="0">
                <a:solidFill>
                  <a:srgbClr val="6A3E3E"/>
                </a:solidFill>
                <a:effectLst/>
                <a:highlight>
                  <a:srgbClr val="FFFFFF"/>
                </a:highlight>
                <a:latin typeface="Consolas" panose="020B0609020204030204" pitchFamily="49" charset="0"/>
              </a:rPr>
              <a:t>subtotal</a:t>
            </a:r>
            <a:r>
              <a:rPr lang="en-US" sz="2800" dirty="0">
                <a:solidFill>
                  <a:srgbClr val="000000"/>
                </a:solidFill>
                <a:effectLst/>
                <a:highlight>
                  <a:srgbClr val="FFFFFF"/>
                </a:highlight>
                <a:latin typeface="Consolas" panose="020B0609020204030204" pitchFamily="49" charset="0"/>
              </a:rPr>
              <a:t> = </a:t>
            </a:r>
            <a:r>
              <a:rPr lang="en-US" sz="2800" dirty="0" err="1">
                <a:solidFill>
                  <a:srgbClr val="6A3E3E"/>
                </a:solidFill>
                <a:effectLst/>
                <a:highlight>
                  <a:srgbClr val="FFFFFF"/>
                </a:highlight>
                <a:latin typeface="Consolas" panose="020B0609020204030204" pitchFamily="49" charset="0"/>
              </a:rPr>
              <a:t>scanner</a:t>
            </a:r>
            <a:r>
              <a:rPr lang="en-US" sz="2800" dirty="0" err="1">
                <a:solidFill>
                  <a:srgbClr val="000000"/>
                </a:solidFill>
                <a:effectLst/>
                <a:highlight>
                  <a:srgbClr val="FFFFFF"/>
                </a:highlight>
                <a:latin typeface="Consolas" panose="020B0609020204030204" pitchFamily="49" charset="0"/>
              </a:rPr>
              <a:t>.nextDouble</a:t>
            </a:r>
            <a:r>
              <a:rPr lang="en-US" sz="2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double</a:t>
            </a:r>
            <a:r>
              <a:rPr lang="en-US" sz="2800" dirty="0">
                <a:solidFill>
                  <a:srgbClr val="000000"/>
                </a:solidFill>
                <a:effectLst/>
                <a:highlight>
                  <a:srgbClr val="FFFFFF"/>
                </a:highlight>
                <a:latin typeface="Consolas" panose="020B0609020204030204" pitchFamily="49" charset="0"/>
              </a:rPr>
              <a:t> </a:t>
            </a:r>
            <a:r>
              <a:rPr lang="en-US" sz="2800" dirty="0" err="1">
                <a:solidFill>
                  <a:srgbClr val="6A3E3E"/>
                </a:solidFill>
                <a:effectLst/>
                <a:highlight>
                  <a:srgbClr val="FFFFFF"/>
                </a:highlight>
                <a:latin typeface="Consolas" panose="020B0609020204030204" pitchFamily="49" charset="0"/>
              </a:rPr>
              <a:t>gratuityRate</a:t>
            </a:r>
            <a:r>
              <a:rPr lang="en-US" sz="2800" dirty="0">
                <a:solidFill>
                  <a:srgbClr val="000000"/>
                </a:solidFill>
                <a:effectLst/>
                <a:highlight>
                  <a:srgbClr val="FFFFFF"/>
                </a:highlight>
                <a:latin typeface="Consolas" panose="020B0609020204030204" pitchFamily="49" charset="0"/>
              </a:rPr>
              <a:t> = </a:t>
            </a:r>
            <a:r>
              <a:rPr lang="en-US" sz="2800" dirty="0" err="1">
                <a:solidFill>
                  <a:srgbClr val="6A3E3E"/>
                </a:solidFill>
                <a:effectLst/>
                <a:highlight>
                  <a:srgbClr val="FFFFFF"/>
                </a:highlight>
                <a:latin typeface="Consolas" panose="020B0609020204030204" pitchFamily="49" charset="0"/>
              </a:rPr>
              <a:t>scanner</a:t>
            </a:r>
            <a:r>
              <a:rPr lang="en-US" sz="2800" dirty="0" err="1">
                <a:solidFill>
                  <a:srgbClr val="000000"/>
                </a:solidFill>
                <a:effectLst/>
                <a:highlight>
                  <a:srgbClr val="FFFFFF"/>
                </a:highlight>
                <a:latin typeface="Consolas" panose="020B0609020204030204" pitchFamily="49" charset="0"/>
              </a:rPr>
              <a:t>.nextDouble</a:t>
            </a:r>
            <a:r>
              <a:rPr lang="en-US" sz="2800" dirty="0">
                <a:solidFill>
                  <a:srgbClr val="000000"/>
                </a:solidFill>
                <a:effectLst/>
                <a:highlight>
                  <a:srgbClr val="FFFFFF"/>
                </a:highlight>
                <a:latin typeface="Consolas" panose="020B0609020204030204" pitchFamily="49" charset="0"/>
              </a:rPr>
              <a:t>();</a:t>
            </a:r>
          </a:p>
        </p:txBody>
      </p:sp>
      <p:sp>
        <p:nvSpPr>
          <p:cNvPr id="8" name="Rectangle 1">
            <a:extLst>
              <a:ext uri="{FF2B5EF4-FFF2-40B4-BE49-F238E27FC236}">
                <a16:creationId xmlns:a16="http://schemas.microsoft.com/office/drawing/2014/main" id="{A35633D2-031C-99D2-EE7C-1C7607E3C194}"/>
              </a:ext>
            </a:extLst>
          </p:cNvPr>
          <p:cNvSpPr>
            <a:spLocks noChangeArrowheads="1"/>
          </p:cNvSpPr>
          <p:nvPr/>
        </p:nvSpPr>
        <p:spPr bwMode="auto">
          <a:xfrm>
            <a:off x="0" y="2824348"/>
            <a:ext cx="9144000"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statement displays a prompt asking the user to enter the subtotal and gratuity rate.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scanner.nextDouble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reads the next double value entered by the user from the keyboard and stores it in the subtotal variable.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second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scanner.nextDouble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reads the next double value entered by the user and stores it in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gratuityRate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variable. </a:t>
            </a:r>
          </a:p>
        </p:txBody>
      </p:sp>
    </p:spTree>
    <p:extLst>
      <p:ext uri="{BB962C8B-B14F-4D97-AF65-F5344CB8AC3E}">
        <p14:creationId xmlns:p14="http://schemas.microsoft.com/office/powerpoint/2010/main" val="34956826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23</a:t>
            </a:fld>
            <a:endParaRPr lang="en-US" altLang="en-US" sz="1400"/>
          </a:p>
        </p:txBody>
      </p:sp>
      <p:sp>
        <p:nvSpPr>
          <p:cNvPr id="7" name="TextBox 6">
            <a:extLst>
              <a:ext uri="{FF2B5EF4-FFF2-40B4-BE49-F238E27FC236}">
                <a16:creationId xmlns:a16="http://schemas.microsoft.com/office/drawing/2014/main" id="{2CFE3F93-6430-F98A-3038-0BE875C70BDF}"/>
              </a:ext>
            </a:extLst>
          </p:cNvPr>
          <p:cNvSpPr txBox="1"/>
          <p:nvPr/>
        </p:nvSpPr>
        <p:spPr>
          <a:xfrm>
            <a:off x="0" y="1355996"/>
            <a:ext cx="9144000" cy="1384995"/>
          </a:xfrm>
          <a:prstGeom prst="rect">
            <a:avLst/>
          </a:prstGeom>
          <a:solidFill>
            <a:schemeClr val="bg1"/>
          </a:solidFill>
        </p:spPr>
        <p:txBody>
          <a:bodyPr wrap="square">
            <a:spAutoFit/>
          </a:bodyPr>
          <a:lstStyle/>
          <a:p>
            <a:pPr marL="0" marR="0">
              <a:spcBef>
                <a:spcPts val="0"/>
              </a:spcBef>
              <a:spcAft>
                <a:spcPts val="0"/>
              </a:spcAft>
            </a:pPr>
            <a:r>
              <a:rPr lang="en-US" sz="2800" dirty="0">
                <a:solidFill>
                  <a:srgbClr val="3F7F5F"/>
                </a:solidFill>
                <a:effectLst/>
                <a:highlight>
                  <a:srgbClr val="FFFFFF"/>
                </a:highlight>
                <a:latin typeface="Consolas" panose="020B0609020204030204" pitchFamily="49" charset="0"/>
              </a:rPr>
              <a:t>// Calculating the gratuity</a:t>
            </a:r>
            <a:endParaRPr lang="en-US" sz="2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double</a:t>
            </a:r>
            <a:r>
              <a:rPr lang="en-US" sz="2800" dirty="0">
                <a:solidFill>
                  <a:srgbClr val="000000"/>
                </a:solidFill>
                <a:effectLst/>
                <a:highlight>
                  <a:srgbClr val="FFFFFF"/>
                </a:highlight>
                <a:latin typeface="Consolas" panose="020B0609020204030204" pitchFamily="49" charset="0"/>
              </a:rPr>
              <a:t> </a:t>
            </a:r>
            <a:r>
              <a:rPr lang="en-US" sz="2800" dirty="0">
                <a:solidFill>
                  <a:srgbClr val="6A3E3E"/>
                </a:solidFill>
                <a:effectLst/>
                <a:highlight>
                  <a:srgbClr val="FFFFFF"/>
                </a:highlight>
                <a:latin typeface="Consolas" panose="020B0609020204030204" pitchFamily="49" charset="0"/>
              </a:rPr>
              <a:t>gratuity</a:t>
            </a:r>
            <a:r>
              <a:rPr lang="en-US" sz="2800" dirty="0">
                <a:solidFill>
                  <a:srgbClr val="000000"/>
                </a:solidFill>
                <a:effectLst/>
                <a:highlight>
                  <a:srgbClr val="FFFFFF"/>
                </a:highlight>
                <a:latin typeface="Consolas" panose="020B0609020204030204" pitchFamily="49" charset="0"/>
              </a:rPr>
              <a:t> = </a:t>
            </a:r>
            <a:r>
              <a:rPr lang="en-US" sz="2800" dirty="0">
                <a:solidFill>
                  <a:srgbClr val="6A3E3E"/>
                </a:solidFill>
                <a:effectLst/>
                <a:highlight>
                  <a:srgbClr val="FFFFFF"/>
                </a:highlight>
                <a:latin typeface="Consolas" panose="020B0609020204030204" pitchFamily="49" charset="0"/>
              </a:rPr>
              <a:t>subtotal</a:t>
            </a:r>
            <a:r>
              <a:rPr lang="en-US" sz="2800" dirty="0">
                <a:solidFill>
                  <a:srgbClr val="000000"/>
                </a:solidFill>
                <a:effectLst/>
                <a:highlight>
                  <a:srgbClr val="FFFFFF"/>
                </a:highlight>
                <a:latin typeface="Consolas" panose="020B0609020204030204" pitchFamily="49" charset="0"/>
              </a:rPr>
              <a:t> * (</a:t>
            </a:r>
            <a:r>
              <a:rPr lang="en-US" sz="2800" dirty="0" err="1">
                <a:solidFill>
                  <a:srgbClr val="6A3E3E"/>
                </a:solidFill>
                <a:effectLst/>
                <a:highlight>
                  <a:srgbClr val="FFFFFF"/>
                </a:highlight>
                <a:latin typeface="Consolas" panose="020B0609020204030204" pitchFamily="49" charset="0"/>
              </a:rPr>
              <a:t>gratuityRate</a:t>
            </a:r>
            <a:r>
              <a:rPr lang="en-US" sz="2800" dirty="0">
                <a:solidFill>
                  <a:srgbClr val="000000"/>
                </a:solidFill>
                <a:effectLst/>
                <a:highlight>
                  <a:srgbClr val="FFFFFF"/>
                </a:highlight>
                <a:latin typeface="Consolas" panose="020B0609020204030204" pitchFamily="49" charset="0"/>
              </a:rPr>
              <a:t> / 100);</a:t>
            </a:r>
          </a:p>
        </p:txBody>
      </p:sp>
      <p:sp>
        <p:nvSpPr>
          <p:cNvPr id="8" name="Rectangle 1">
            <a:extLst>
              <a:ext uri="{FF2B5EF4-FFF2-40B4-BE49-F238E27FC236}">
                <a16:creationId xmlns:a16="http://schemas.microsoft.com/office/drawing/2014/main" id="{A35633D2-031C-99D2-EE7C-1C7607E3C194}"/>
              </a:ext>
            </a:extLst>
          </p:cNvPr>
          <p:cNvSpPr>
            <a:spLocks noChangeArrowheads="1"/>
          </p:cNvSpPr>
          <p:nvPr/>
        </p:nvSpPr>
        <p:spPr bwMode="auto">
          <a:xfrm>
            <a:off x="0" y="2740991"/>
            <a:ext cx="9144000"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line calculates the gratuity amount by multiplying the subtotal by the gratuity rate (which is converted to a percentage by dividing by 100). The result is stored in the gratuity variable.</a:t>
            </a:r>
          </a:p>
        </p:txBody>
      </p:sp>
    </p:spTree>
    <p:extLst>
      <p:ext uri="{BB962C8B-B14F-4D97-AF65-F5344CB8AC3E}">
        <p14:creationId xmlns:p14="http://schemas.microsoft.com/office/powerpoint/2010/main" val="15445383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24</a:t>
            </a:fld>
            <a:endParaRPr lang="en-US" altLang="en-US" sz="1400"/>
          </a:p>
        </p:txBody>
      </p:sp>
      <p:sp>
        <p:nvSpPr>
          <p:cNvPr id="7" name="TextBox 6">
            <a:extLst>
              <a:ext uri="{FF2B5EF4-FFF2-40B4-BE49-F238E27FC236}">
                <a16:creationId xmlns:a16="http://schemas.microsoft.com/office/drawing/2014/main" id="{2CFE3F93-6430-F98A-3038-0BE875C70BDF}"/>
              </a:ext>
            </a:extLst>
          </p:cNvPr>
          <p:cNvSpPr txBox="1"/>
          <p:nvPr/>
        </p:nvSpPr>
        <p:spPr>
          <a:xfrm>
            <a:off x="0" y="1355996"/>
            <a:ext cx="9144000" cy="954107"/>
          </a:xfrm>
          <a:prstGeom prst="rect">
            <a:avLst/>
          </a:prstGeom>
          <a:solidFill>
            <a:schemeClr val="bg1"/>
          </a:solidFill>
        </p:spPr>
        <p:txBody>
          <a:bodyPr wrap="square">
            <a:spAutoFit/>
          </a:bodyPr>
          <a:lstStyle/>
          <a:p>
            <a:pPr marL="0" marR="0">
              <a:spcBef>
                <a:spcPts val="0"/>
              </a:spcBef>
              <a:spcAft>
                <a:spcPts val="0"/>
              </a:spcAft>
            </a:pPr>
            <a:r>
              <a:rPr lang="en-US" sz="2800" dirty="0">
                <a:solidFill>
                  <a:srgbClr val="3F7F5F"/>
                </a:solidFill>
                <a:effectLst/>
                <a:highlight>
                  <a:srgbClr val="FFFFFF"/>
                </a:highlight>
                <a:latin typeface="Consolas" panose="020B0609020204030204" pitchFamily="49" charset="0"/>
              </a:rPr>
              <a:t>// Calculating the total</a:t>
            </a:r>
            <a:endParaRPr lang="en-US" sz="2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double</a:t>
            </a:r>
            <a:r>
              <a:rPr lang="en-US" sz="2800" dirty="0">
                <a:solidFill>
                  <a:srgbClr val="000000"/>
                </a:solidFill>
                <a:effectLst/>
                <a:highlight>
                  <a:srgbClr val="FFFFFF"/>
                </a:highlight>
                <a:latin typeface="Consolas" panose="020B0609020204030204" pitchFamily="49" charset="0"/>
              </a:rPr>
              <a:t> </a:t>
            </a:r>
            <a:r>
              <a:rPr lang="en-US" sz="2800" dirty="0">
                <a:solidFill>
                  <a:srgbClr val="6A3E3E"/>
                </a:solidFill>
                <a:effectLst/>
                <a:highlight>
                  <a:srgbClr val="FFFFFF"/>
                </a:highlight>
                <a:latin typeface="Consolas" panose="020B0609020204030204" pitchFamily="49" charset="0"/>
              </a:rPr>
              <a:t>total</a:t>
            </a:r>
            <a:r>
              <a:rPr lang="en-US" sz="2800" dirty="0">
                <a:solidFill>
                  <a:srgbClr val="000000"/>
                </a:solidFill>
                <a:effectLst/>
                <a:highlight>
                  <a:srgbClr val="FFFFFF"/>
                </a:highlight>
                <a:latin typeface="Consolas" panose="020B0609020204030204" pitchFamily="49" charset="0"/>
              </a:rPr>
              <a:t> = </a:t>
            </a:r>
            <a:r>
              <a:rPr lang="en-US" sz="2800" dirty="0">
                <a:solidFill>
                  <a:srgbClr val="6A3E3E"/>
                </a:solidFill>
                <a:effectLst/>
                <a:highlight>
                  <a:srgbClr val="FFFFFF"/>
                </a:highlight>
                <a:latin typeface="Consolas" panose="020B0609020204030204" pitchFamily="49" charset="0"/>
              </a:rPr>
              <a:t>subtotal</a:t>
            </a:r>
            <a:r>
              <a:rPr lang="en-US" sz="2800" dirty="0">
                <a:solidFill>
                  <a:srgbClr val="000000"/>
                </a:solidFill>
                <a:effectLst/>
                <a:highlight>
                  <a:srgbClr val="FFFFFF"/>
                </a:highlight>
                <a:latin typeface="Consolas" panose="020B0609020204030204" pitchFamily="49" charset="0"/>
              </a:rPr>
              <a:t> + </a:t>
            </a:r>
            <a:r>
              <a:rPr lang="en-US" sz="2800" u="sng" dirty="0">
                <a:solidFill>
                  <a:srgbClr val="0066CC"/>
                </a:solidFill>
                <a:effectLst/>
                <a:highlight>
                  <a:srgbClr val="FFFFFF"/>
                </a:highlight>
                <a:latin typeface="Consolas" panose="020B0609020204030204" pitchFamily="49" charset="0"/>
              </a:rPr>
              <a:t>gratuity</a:t>
            </a:r>
            <a:r>
              <a:rPr lang="en-US" sz="2800" dirty="0">
                <a:solidFill>
                  <a:srgbClr val="000000"/>
                </a:solidFill>
                <a:effectLst/>
                <a:highlight>
                  <a:srgbClr val="FFFFFF"/>
                </a:highlight>
                <a:latin typeface="Consolas" panose="020B0609020204030204" pitchFamily="49" charset="0"/>
              </a:rPr>
              <a:t>;</a:t>
            </a:r>
          </a:p>
        </p:txBody>
      </p:sp>
      <p:sp>
        <p:nvSpPr>
          <p:cNvPr id="8" name="Rectangle 1">
            <a:extLst>
              <a:ext uri="{FF2B5EF4-FFF2-40B4-BE49-F238E27FC236}">
                <a16:creationId xmlns:a16="http://schemas.microsoft.com/office/drawing/2014/main" id="{A35633D2-031C-99D2-EE7C-1C7607E3C194}"/>
              </a:ext>
            </a:extLst>
          </p:cNvPr>
          <p:cNvSpPr>
            <a:spLocks noChangeArrowheads="1"/>
          </p:cNvSpPr>
          <p:nvPr/>
        </p:nvSpPr>
        <p:spPr bwMode="auto">
          <a:xfrm>
            <a:off x="0" y="2310103"/>
            <a:ext cx="9144000" cy="13181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line calculates the total amount by adding the gratuity to the subtotal. The result is stored in the total variable.</a:t>
            </a:r>
          </a:p>
        </p:txBody>
      </p:sp>
    </p:spTree>
    <p:extLst>
      <p:ext uri="{BB962C8B-B14F-4D97-AF65-F5344CB8AC3E}">
        <p14:creationId xmlns:p14="http://schemas.microsoft.com/office/powerpoint/2010/main" val="36923330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25</a:t>
            </a:fld>
            <a:endParaRPr lang="en-US" altLang="en-US" sz="1400"/>
          </a:p>
        </p:txBody>
      </p:sp>
      <p:sp>
        <p:nvSpPr>
          <p:cNvPr id="7" name="TextBox 6">
            <a:extLst>
              <a:ext uri="{FF2B5EF4-FFF2-40B4-BE49-F238E27FC236}">
                <a16:creationId xmlns:a16="http://schemas.microsoft.com/office/drawing/2014/main" id="{2CFE3F93-6430-F98A-3038-0BE875C70BDF}"/>
              </a:ext>
            </a:extLst>
          </p:cNvPr>
          <p:cNvSpPr txBox="1"/>
          <p:nvPr/>
        </p:nvSpPr>
        <p:spPr>
          <a:xfrm>
            <a:off x="0" y="1355996"/>
            <a:ext cx="9144000" cy="1384995"/>
          </a:xfrm>
          <a:prstGeom prst="rect">
            <a:avLst/>
          </a:prstGeom>
          <a:solidFill>
            <a:schemeClr val="bg1"/>
          </a:solidFill>
        </p:spPr>
        <p:txBody>
          <a:bodyPr wrap="square">
            <a:spAutoFit/>
          </a:bodyPr>
          <a:lstStyle/>
          <a:p>
            <a:pPr marL="0" marR="0">
              <a:spcBef>
                <a:spcPts val="0"/>
              </a:spcBef>
              <a:spcAft>
                <a:spcPts val="0"/>
              </a:spcAft>
            </a:pPr>
            <a:r>
              <a:rPr lang="en-US" sz="2800" dirty="0">
                <a:solidFill>
                  <a:srgbClr val="3F7F5F"/>
                </a:solidFill>
                <a:effectLst/>
                <a:highlight>
                  <a:srgbClr val="FFFFFF"/>
                </a:highlight>
                <a:latin typeface="Consolas" panose="020B0609020204030204" pitchFamily="49" charset="0"/>
              </a:rPr>
              <a:t>// Displaying the results</a:t>
            </a:r>
            <a:endParaRPr lang="en-US" sz="2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800" dirty="0" err="1">
                <a:solidFill>
                  <a:srgbClr val="000000"/>
                </a:solidFill>
                <a:effectLst/>
                <a:highlight>
                  <a:srgbClr val="FFFFFF"/>
                </a:highlight>
                <a:latin typeface="Consolas" panose="020B0609020204030204" pitchFamily="49" charset="0"/>
              </a:rPr>
              <a:t>System.</a:t>
            </a:r>
            <a:r>
              <a:rPr lang="en-US" sz="2800" b="1" i="1" dirty="0" err="1">
                <a:solidFill>
                  <a:srgbClr val="0000C0"/>
                </a:solidFill>
                <a:effectLst/>
                <a:highlight>
                  <a:srgbClr val="FFFFFF"/>
                </a:highlight>
                <a:latin typeface="Consolas" panose="020B0609020204030204" pitchFamily="49" charset="0"/>
              </a:rPr>
              <a:t>out</a:t>
            </a:r>
            <a:r>
              <a:rPr lang="en-US" sz="2800" dirty="0" err="1">
                <a:solidFill>
                  <a:srgbClr val="000000"/>
                </a:solidFill>
                <a:effectLst/>
                <a:highlight>
                  <a:srgbClr val="FFFFFF"/>
                </a:highlight>
                <a:latin typeface="Consolas" panose="020B0609020204030204" pitchFamily="49" charset="0"/>
              </a:rPr>
              <a:t>.println</a:t>
            </a:r>
            <a:r>
              <a:rPr lang="en-US" sz="2800" dirty="0">
                <a:solidFill>
                  <a:srgbClr val="000000"/>
                </a:solidFill>
                <a:effectLst/>
                <a:highlight>
                  <a:srgbClr val="FFFFFF"/>
                </a:highlight>
                <a:latin typeface="Consolas" panose="020B0609020204030204" pitchFamily="49" charset="0"/>
              </a:rPr>
              <a:t>(</a:t>
            </a:r>
            <a:r>
              <a:rPr lang="en-US" sz="2800" dirty="0">
                <a:solidFill>
                  <a:srgbClr val="2A00FF"/>
                </a:solidFill>
                <a:effectLst/>
                <a:highlight>
                  <a:srgbClr val="FFFFFF"/>
                </a:highlight>
                <a:latin typeface="Consolas" panose="020B0609020204030204" pitchFamily="49" charset="0"/>
              </a:rPr>
              <a:t>"The gratuity is $"</a:t>
            </a:r>
            <a:r>
              <a:rPr lang="en-US" sz="2800" dirty="0">
                <a:solidFill>
                  <a:srgbClr val="000000"/>
                </a:solidFill>
                <a:effectLst/>
                <a:highlight>
                  <a:srgbClr val="FFFFFF"/>
                </a:highlight>
                <a:latin typeface="Consolas" panose="020B0609020204030204" pitchFamily="49" charset="0"/>
              </a:rPr>
              <a:t> + </a:t>
            </a:r>
            <a:r>
              <a:rPr lang="en-US" sz="2800" dirty="0">
                <a:solidFill>
                  <a:srgbClr val="6A3E3E"/>
                </a:solidFill>
                <a:effectLst/>
                <a:highlight>
                  <a:srgbClr val="FFFFFF"/>
                </a:highlight>
                <a:latin typeface="Consolas" panose="020B0609020204030204" pitchFamily="49" charset="0"/>
              </a:rPr>
              <a:t>gratuity</a:t>
            </a:r>
            <a:r>
              <a:rPr lang="en-US" sz="2800" dirty="0">
                <a:solidFill>
                  <a:srgbClr val="000000"/>
                </a:solidFill>
                <a:effectLst/>
                <a:highlight>
                  <a:srgbClr val="FFFFFF"/>
                </a:highlight>
                <a:latin typeface="Consolas" panose="020B0609020204030204" pitchFamily="49" charset="0"/>
              </a:rPr>
              <a:t> + </a:t>
            </a:r>
            <a:r>
              <a:rPr lang="en-US" sz="2800" dirty="0">
                <a:solidFill>
                  <a:srgbClr val="2A00FF"/>
                </a:solidFill>
                <a:effectLst/>
                <a:highlight>
                  <a:srgbClr val="FFFFFF"/>
                </a:highlight>
                <a:latin typeface="Consolas" panose="020B0609020204030204" pitchFamily="49" charset="0"/>
              </a:rPr>
              <a:t>" and the total is $"</a:t>
            </a:r>
            <a:r>
              <a:rPr lang="en-US" sz="2800" dirty="0">
                <a:solidFill>
                  <a:srgbClr val="000000"/>
                </a:solidFill>
                <a:effectLst/>
                <a:highlight>
                  <a:srgbClr val="FFFFFF"/>
                </a:highlight>
                <a:latin typeface="Consolas" panose="020B0609020204030204" pitchFamily="49" charset="0"/>
              </a:rPr>
              <a:t> + </a:t>
            </a:r>
            <a:r>
              <a:rPr lang="en-US" sz="2800" dirty="0">
                <a:solidFill>
                  <a:srgbClr val="6A3E3E"/>
                </a:solidFill>
                <a:effectLst/>
                <a:highlight>
                  <a:srgbClr val="FFFFFF"/>
                </a:highlight>
                <a:latin typeface="Consolas" panose="020B0609020204030204" pitchFamily="49" charset="0"/>
              </a:rPr>
              <a:t>total</a:t>
            </a:r>
            <a:r>
              <a:rPr lang="en-US" sz="2800" dirty="0">
                <a:solidFill>
                  <a:srgbClr val="000000"/>
                </a:solidFill>
                <a:effectLst/>
                <a:highlight>
                  <a:srgbClr val="FFFFFF"/>
                </a:highlight>
                <a:latin typeface="Consolas" panose="020B0609020204030204" pitchFamily="49" charset="0"/>
              </a:rPr>
              <a:t>);</a:t>
            </a:r>
          </a:p>
        </p:txBody>
      </p:sp>
      <p:sp>
        <p:nvSpPr>
          <p:cNvPr id="8" name="Rectangle 1">
            <a:extLst>
              <a:ext uri="{FF2B5EF4-FFF2-40B4-BE49-F238E27FC236}">
                <a16:creationId xmlns:a16="http://schemas.microsoft.com/office/drawing/2014/main" id="{A35633D2-031C-99D2-EE7C-1C7607E3C194}"/>
              </a:ext>
            </a:extLst>
          </p:cNvPr>
          <p:cNvSpPr>
            <a:spLocks noChangeArrowheads="1"/>
          </p:cNvSpPr>
          <p:nvPr/>
        </p:nvSpPr>
        <p:spPr bwMode="auto">
          <a:xfrm>
            <a:off x="0" y="2740991"/>
            <a:ext cx="9144000"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line prints out the calculated gratuity and total to the console. It concatenates the strings with the calculated gratuity and total values to create a readable output.</a:t>
            </a:r>
          </a:p>
        </p:txBody>
      </p:sp>
    </p:spTree>
    <p:extLst>
      <p:ext uri="{BB962C8B-B14F-4D97-AF65-F5344CB8AC3E}">
        <p14:creationId xmlns:p14="http://schemas.microsoft.com/office/powerpoint/2010/main" val="11430563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26</a:t>
            </a:fld>
            <a:endParaRPr lang="en-US" altLang="en-US" sz="1400"/>
          </a:p>
        </p:txBody>
      </p:sp>
      <p:sp>
        <p:nvSpPr>
          <p:cNvPr id="7" name="TextBox 6">
            <a:extLst>
              <a:ext uri="{FF2B5EF4-FFF2-40B4-BE49-F238E27FC236}">
                <a16:creationId xmlns:a16="http://schemas.microsoft.com/office/drawing/2014/main" id="{2CFE3F93-6430-F98A-3038-0BE875C70BDF}"/>
              </a:ext>
            </a:extLst>
          </p:cNvPr>
          <p:cNvSpPr txBox="1"/>
          <p:nvPr/>
        </p:nvSpPr>
        <p:spPr>
          <a:xfrm>
            <a:off x="0" y="1355996"/>
            <a:ext cx="9144000" cy="954107"/>
          </a:xfrm>
          <a:prstGeom prst="rect">
            <a:avLst/>
          </a:prstGeom>
          <a:solidFill>
            <a:schemeClr val="bg1"/>
          </a:solidFill>
        </p:spPr>
        <p:txBody>
          <a:bodyPr wrap="square">
            <a:spAutoFit/>
          </a:bodyPr>
          <a:lstStyle/>
          <a:p>
            <a:pPr marL="0" marR="0">
              <a:spcBef>
                <a:spcPts val="0"/>
              </a:spcBef>
              <a:spcAft>
                <a:spcPts val="0"/>
              </a:spcAft>
            </a:pPr>
            <a:r>
              <a:rPr lang="en-US" sz="2800" dirty="0">
                <a:solidFill>
                  <a:srgbClr val="3F7F5F"/>
                </a:solidFill>
                <a:effectLst/>
                <a:highlight>
                  <a:srgbClr val="FFFFFF"/>
                </a:highlight>
                <a:latin typeface="Consolas" panose="020B0609020204030204" pitchFamily="49" charset="0"/>
              </a:rPr>
              <a:t>// Closing the scanner</a:t>
            </a:r>
            <a:endParaRPr lang="en-US" sz="2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800" dirty="0" err="1">
                <a:solidFill>
                  <a:srgbClr val="6A3E3E"/>
                </a:solidFill>
                <a:effectLst/>
                <a:highlight>
                  <a:srgbClr val="FFFFFF"/>
                </a:highlight>
                <a:latin typeface="Consolas" panose="020B0609020204030204" pitchFamily="49" charset="0"/>
              </a:rPr>
              <a:t>scanner</a:t>
            </a:r>
            <a:r>
              <a:rPr lang="en-US" sz="2800" dirty="0" err="1">
                <a:solidFill>
                  <a:srgbClr val="000000"/>
                </a:solidFill>
                <a:effectLst/>
                <a:highlight>
                  <a:srgbClr val="FFFFFF"/>
                </a:highlight>
                <a:latin typeface="Consolas" panose="020B0609020204030204" pitchFamily="49" charset="0"/>
              </a:rPr>
              <a:t>.close</a:t>
            </a:r>
            <a:r>
              <a:rPr lang="en-US" sz="2800" dirty="0">
                <a:solidFill>
                  <a:srgbClr val="000000"/>
                </a:solidFill>
                <a:effectLst/>
                <a:highlight>
                  <a:srgbClr val="FFFFFF"/>
                </a:highlight>
                <a:latin typeface="Consolas" panose="020B0609020204030204" pitchFamily="49" charset="0"/>
              </a:rPr>
              <a:t>();</a:t>
            </a:r>
          </a:p>
        </p:txBody>
      </p:sp>
      <p:sp>
        <p:nvSpPr>
          <p:cNvPr id="8" name="Rectangle 1">
            <a:extLst>
              <a:ext uri="{FF2B5EF4-FFF2-40B4-BE49-F238E27FC236}">
                <a16:creationId xmlns:a16="http://schemas.microsoft.com/office/drawing/2014/main" id="{A35633D2-031C-99D2-EE7C-1C7607E3C194}"/>
              </a:ext>
            </a:extLst>
          </p:cNvPr>
          <p:cNvSpPr>
            <a:spLocks noChangeArrowheads="1"/>
          </p:cNvSpPr>
          <p:nvPr/>
        </p:nvSpPr>
        <p:spPr bwMode="auto">
          <a:xfrm>
            <a:off x="0" y="2310103"/>
            <a:ext cx="9144000"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line closes the scanner object to prevent resource leaks. It's good practice to close scanners when they are no longer needed.</a:t>
            </a:r>
          </a:p>
        </p:txBody>
      </p:sp>
    </p:spTree>
    <p:extLst>
      <p:ext uri="{BB962C8B-B14F-4D97-AF65-F5344CB8AC3E}">
        <p14:creationId xmlns:p14="http://schemas.microsoft.com/office/powerpoint/2010/main" val="24618910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27</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CFE3F93-6430-F98A-3038-0BE875C70BDF}"/>
              </a:ext>
            </a:extLst>
          </p:cNvPr>
          <p:cNvSpPr txBox="1"/>
          <p:nvPr/>
        </p:nvSpPr>
        <p:spPr>
          <a:xfrm>
            <a:off x="0" y="16385"/>
            <a:ext cx="9144000" cy="6740307"/>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totalInvoiceCalculator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TotalInvoiceCalculator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Scanner </a:t>
            </a:r>
            <a:r>
              <a:rPr lang="en-US" sz="1800" u="sng" dirty="0" err="1">
                <a:solidFill>
                  <a:srgbClr val="0066CC"/>
                </a:solidFill>
                <a:effectLst/>
                <a:highlight>
                  <a:srgbClr val="F0D8A8"/>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Scanner(System.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Reading the </a:t>
            </a:r>
            <a:r>
              <a:rPr lang="en-US" sz="1800" u="sng" dirty="0">
                <a:solidFill>
                  <a:srgbClr val="3F7F5F"/>
                </a:solidFill>
                <a:effectLst/>
                <a:highlight>
                  <a:srgbClr val="FFFFFF"/>
                </a:highlight>
                <a:latin typeface="Consolas" panose="020B0609020204030204" pitchFamily="49" charset="0"/>
              </a:rPr>
              <a:t>subtotal</a:t>
            </a:r>
            <a:r>
              <a:rPr lang="en-US" sz="1800" dirty="0">
                <a:solidFill>
                  <a:srgbClr val="3F7F5F"/>
                </a:solidFill>
                <a:effectLst/>
                <a:highlight>
                  <a:srgbClr val="FFFFFF"/>
                </a:highlight>
                <a:latin typeface="Consolas" panose="020B0609020204030204" pitchFamily="49" charset="0"/>
              </a:rPr>
              <a:t> and gratuity rate from the keyboard</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"Enter the subtotal and a gratuity rate: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double</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subtotal</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D4D4D4"/>
                </a:highlight>
                <a:latin typeface="Consolas" panose="020B0609020204030204" pitchFamily="49" charset="0"/>
              </a:rPr>
              <a:t>scanner</a:t>
            </a:r>
            <a:r>
              <a:rPr lang="en-US" sz="1800" dirty="0" err="1">
                <a:solidFill>
                  <a:srgbClr val="000000"/>
                </a:solidFill>
                <a:effectLst/>
                <a:highlight>
                  <a:srgbClr val="FFFFFF"/>
                </a:highlight>
                <a:latin typeface="Consolas" panose="020B0609020204030204" pitchFamily="49" charset="0"/>
              </a:rPr>
              <a:t>.nextDouble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double</a:t>
            </a:r>
            <a:r>
              <a:rPr lang="en-US" sz="1800" dirty="0">
                <a:solidFill>
                  <a:srgbClr val="000000"/>
                </a:solidFill>
                <a:effectLst/>
                <a:highlight>
                  <a:srgbClr val="FFFFFF"/>
                </a:highlight>
                <a:latin typeface="Consolas" panose="020B0609020204030204" pitchFamily="49" charset="0"/>
              </a:rPr>
              <a:t> </a:t>
            </a:r>
            <a:r>
              <a:rPr lang="en-US" sz="1800" dirty="0" err="1">
                <a:solidFill>
                  <a:srgbClr val="6A3E3E"/>
                </a:solidFill>
                <a:effectLst/>
                <a:highlight>
                  <a:srgbClr val="FFFFFF"/>
                </a:highlight>
                <a:latin typeface="Consolas" panose="020B0609020204030204" pitchFamily="49" charset="0"/>
              </a:rPr>
              <a:t>gratuityRate</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D4D4D4"/>
                </a:highlight>
                <a:latin typeface="Consolas" panose="020B0609020204030204" pitchFamily="49" charset="0"/>
              </a:rPr>
              <a:t>scanner</a:t>
            </a:r>
            <a:r>
              <a:rPr lang="en-US" sz="1800" dirty="0" err="1">
                <a:solidFill>
                  <a:srgbClr val="000000"/>
                </a:solidFill>
                <a:effectLst/>
                <a:highlight>
                  <a:srgbClr val="FFFFFF"/>
                </a:highlight>
                <a:latin typeface="Consolas" panose="020B0609020204030204" pitchFamily="49" charset="0"/>
              </a:rPr>
              <a:t>.nextDouble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Calculating the gratuity</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double</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gratuity</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subtotal</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gratuityRate</a:t>
            </a:r>
            <a:r>
              <a:rPr lang="en-US" sz="1800" dirty="0">
                <a:solidFill>
                  <a:srgbClr val="000000"/>
                </a:solidFill>
                <a:effectLst/>
                <a:highlight>
                  <a:srgbClr val="FFFFFF"/>
                </a:highlight>
                <a:latin typeface="Consolas" panose="020B0609020204030204" pitchFamily="49" charset="0"/>
              </a:rPr>
              <a:t> / 100);</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Calculating the total</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double</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total</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subtotal</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gratuity</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Displaying the results</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"The gratuity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gratuity</a:t>
            </a:r>
            <a:r>
              <a:rPr lang="en-US" sz="1800" dirty="0">
                <a:solidFill>
                  <a:srgbClr val="000000"/>
                </a:solidFill>
                <a:effectLst/>
                <a:highlight>
                  <a:srgbClr val="FFFFFF"/>
                </a:highlight>
                <a:latin typeface="Consolas" panose="020B0609020204030204" pitchFamily="49" charset="0"/>
              </a:rPr>
              <a:t> + </a:t>
            </a:r>
            <a:r>
              <a:rPr lang="en-US" sz="1800" dirty="0">
                <a:solidFill>
                  <a:srgbClr val="2A00FF"/>
                </a:solidFill>
                <a:effectLst/>
                <a:highlight>
                  <a:srgbClr val="FFFFFF"/>
                </a:highlight>
                <a:latin typeface="Consolas" panose="020B0609020204030204" pitchFamily="49" charset="0"/>
              </a:rPr>
              <a:t>" and the total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total</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Closing the scanner</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6A3E3E"/>
                </a:solidFill>
                <a:effectLst/>
                <a:highlight>
                  <a:srgbClr val="D4D4D4"/>
                </a:highlight>
                <a:latin typeface="Consolas" panose="020B0609020204030204" pitchFamily="49" charset="0"/>
              </a:rPr>
              <a:t>scanner</a:t>
            </a:r>
            <a:r>
              <a:rPr lang="en-US" sz="1800" dirty="0" err="1">
                <a:solidFill>
                  <a:srgbClr val="000000"/>
                </a:solidFill>
                <a:effectLst/>
                <a:highlight>
                  <a:srgbClr val="FFFFFF"/>
                </a:highlight>
                <a:latin typeface="Consolas" panose="020B0609020204030204" pitchFamily="49" charset="0"/>
              </a:rPr>
              <a:t>.close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Tree>
    <p:extLst>
      <p:ext uri="{BB962C8B-B14F-4D97-AF65-F5344CB8AC3E}">
        <p14:creationId xmlns:p14="http://schemas.microsoft.com/office/powerpoint/2010/main" val="39170235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28</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CFE3F93-6430-F98A-3038-0BE875C70BDF}"/>
              </a:ext>
            </a:extLst>
          </p:cNvPr>
          <p:cNvSpPr txBox="1"/>
          <p:nvPr/>
        </p:nvSpPr>
        <p:spPr>
          <a:xfrm>
            <a:off x="0" y="16385"/>
            <a:ext cx="9144000" cy="5196166"/>
          </a:xfrm>
          <a:prstGeom prst="rect">
            <a:avLst/>
          </a:prstGeom>
          <a:solidFill>
            <a:schemeClr val="bg1"/>
          </a:solidFill>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Summary:</a:t>
            </a:r>
          </a:p>
          <a:p>
            <a:pPr>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 The program prompts the user to enter a subtotal and gratuity rate.</a:t>
            </a:r>
          </a:p>
          <a:p>
            <a:pPr>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 It then calculates the gratuity by multiplying the subtotal by the gratuity rate (expressed as a percentage).</a:t>
            </a:r>
          </a:p>
          <a:p>
            <a:pPr>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 The program calculates the total by adding the gratuity to the subtotal.</a:t>
            </a:r>
          </a:p>
          <a:p>
            <a:pPr>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 Finally, it displays both the gratuity and the total to the user.</a:t>
            </a:r>
          </a:p>
        </p:txBody>
      </p:sp>
    </p:spTree>
    <p:extLst>
      <p:ext uri="{BB962C8B-B14F-4D97-AF65-F5344CB8AC3E}">
        <p14:creationId xmlns:p14="http://schemas.microsoft.com/office/powerpoint/2010/main" val="25223083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AC73AB6-E301-9DB4-E11A-FA7726916B3D}"/>
              </a:ext>
            </a:extLst>
          </p:cNvPr>
          <p:cNvPicPr>
            <a:picLocks noChangeAspect="1"/>
          </p:cNvPicPr>
          <p:nvPr/>
        </p:nvPicPr>
        <p:blipFill rotWithShape="1">
          <a:blip r:embed="rId2"/>
          <a:srcRect l="24677" t="58172" r="41960" b="29784"/>
          <a:stretch/>
        </p:blipFill>
        <p:spPr>
          <a:xfrm>
            <a:off x="0" y="1355735"/>
            <a:ext cx="9107430" cy="1849377"/>
          </a:xfrm>
          <a:prstGeom prst="rect">
            <a:avLst/>
          </a:prstGeom>
          <a:ln w="28575">
            <a:solidFill>
              <a:srgbClr val="FF0000"/>
            </a:solidFill>
          </a:ln>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29</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B4CBD8FC-8089-5167-7602-921FF4A56016}"/>
                  </a:ext>
                </a:extLst>
              </p:cNvPr>
              <p:cNvSpPr txBox="1"/>
              <p:nvPr/>
            </p:nvSpPr>
            <p:spPr>
              <a:xfrm>
                <a:off x="804446" y="3786302"/>
                <a:ext cx="7535108" cy="149137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d>
                        <m:dPr>
                          <m:ctrlPr>
                            <a:rPr lang="en-AU" sz="2800" i="1" smtClean="0">
                              <a:solidFill>
                                <a:srgbClr val="3D3935"/>
                              </a:solidFill>
                              <a:latin typeface="Cambria Math" panose="02040503050406030204" pitchFamily="18" charset="0"/>
                            </a:rPr>
                          </m:ctrlPr>
                        </m:dPr>
                        <m:e>
                          <m:f>
                            <m:fPr>
                              <m:ctrlPr>
                                <a:rPr lang="en-AU" sz="2800" i="1" smtClean="0">
                                  <a:solidFill>
                                    <a:srgbClr val="3D3935"/>
                                  </a:solidFill>
                                  <a:latin typeface="Cambria Math" panose="02040503050406030204" pitchFamily="18" charset="0"/>
                                </a:rPr>
                              </m:ctrlPr>
                            </m:fPr>
                            <m:num>
                              <m:r>
                                <a:rPr lang="en-US" sz="2800" b="0" i="1" smtClean="0">
                                  <a:solidFill>
                                    <a:srgbClr val="3D3935"/>
                                  </a:solidFill>
                                  <a:latin typeface="Cambria Math" panose="02040503050406030204" pitchFamily="18" charset="0"/>
                                </a:rPr>
                                <m:t>𝐺𝑟𝑎𝑡𝑢𝑖𝑡𝑦</m:t>
                              </m:r>
                              <m:r>
                                <a:rPr lang="en-US" sz="2800" b="0" i="1" smtClean="0">
                                  <a:solidFill>
                                    <a:srgbClr val="3D3935"/>
                                  </a:solidFill>
                                  <a:latin typeface="Cambria Math" panose="02040503050406030204" pitchFamily="18" charset="0"/>
                                </a:rPr>
                                <m:t> </m:t>
                              </m:r>
                              <m:r>
                                <a:rPr lang="en-US" sz="2800" b="0" i="1" smtClean="0">
                                  <a:solidFill>
                                    <a:srgbClr val="3D3935"/>
                                  </a:solidFill>
                                  <a:latin typeface="Cambria Math" panose="02040503050406030204" pitchFamily="18" charset="0"/>
                                </a:rPr>
                                <m:t>𝑅𝑎𝑡𝑒</m:t>
                              </m:r>
                            </m:num>
                            <m:den>
                              <m:r>
                                <a:rPr lang="en-US" sz="2800" b="0" i="1" smtClean="0">
                                  <a:solidFill>
                                    <a:srgbClr val="3D3935"/>
                                  </a:solidFill>
                                  <a:latin typeface="Cambria Math" panose="02040503050406030204" pitchFamily="18" charset="0"/>
                                </a:rPr>
                                <m:t>100</m:t>
                              </m:r>
                            </m:den>
                          </m:f>
                        </m:e>
                      </m:d>
                      <m:r>
                        <a:rPr lang="en-AU" sz="2800" i="1" smtClean="0">
                          <a:solidFill>
                            <a:srgbClr val="3D3935"/>
                          </a:solidFill>
                          <a:latin typeface="Cambria Math" panose="02040503050406030204" pitchFamily="18" charset="0"/>
                          <a:ea typeface="Cambria Math" panose="02040503050406030204" pitchFamily="18" charset="0"/>
                        </a:rPr>
                        <m:t>×</m:t>
                      </m:r>
                      <m:r>
                        <a:rPr lang="en-US" sz="2800" b="0" i="1" smtClean="0">
                          <a:solidFill>
                            <a:srgbClr val="3D3935"/>
                          </a:solidFill>
                          <a:latin typeface="Cambria Math" panose="02040503050406030204" pitchFamily="18" charset="0"/>
                          <a:ea typeface="Cambria Math" panose="02040503050406030204" pitchFamily="18" charset="0"/>
                        </a:rPr>
                        <m:t>𝑆𝑢𝑏𝑡𝑜𝑡𝑎𝑙</m:t>
                      </m:r>
                      <m:r>
                        <a:rPr lang="en-US" sz="2800" b="0" i="1" smtClean="0">
                          <a:solidFill>
                            <a:srgbClr val="3D3935"/>
                          </a:solidFill>
                          <a:latin typeface="Cambria Math" panose="02040503050406030204" pitchFamily="18" charset="0"/>
                          <a:ea typeface="Cambria Math" panose="02040503050406030204" pitchFamily="18" charset="0"/>
                        </a:rPr>
                        <m:t>=</m:t>
                      </m:r>
                      <m:r>
                        <a:rPr lang="en-US" sz="2800" b="0" i="1" smtClean="0">
                          <a:solidFill>
                            <a:srgbClr val="3D3935"/>
                          </a:solidFill>
                          <a:latin typeface="Cambria Math" panose="02040503050406030204" pitchFamily="18" charset="0"/>
                          <a:ea typeface="Cambria Math" panose="02040503050406030204" pitchFamily="18" charset="0"/>
                        </a:rPr>
                        <m:t>𝐺𝑟𝑎𝑡𝑢𝑖𝑡𝑦</m:t>
                      </m:r>
                    </m:oMath>
                  </m:oMathPara>
                </a14:m>
                <a:endParaRPr lang="en-AU" sz="2800" dirty="0">
                  <a:solidFill>
                    <a:srgbClr val="3D3935"/>
                  </a:solidFill>
                </a:endParaRPr>
              </a:p>
              <a:p>
                <a:pPr/>
                <a14:m>
                  <m:oMathPara xmlns:m="http://schemas.openxmlformats.org/officeDocument/2006/math">
                    <m:oMathParaPr>
                      <m:jc m:val="centerGroup"/>
                    </m:oMathParaPr>
                    <m:oMath xmlns:m="http://schemas.openxmlformats.org/officeDocument/2006/math">
                      <m:r>
                        <a:rPr lang="en-US" sz="2800" b="0" i="1" smtClean="0">
                          <a:solidFill>
                            <a:srgbClr val="3D3935"/>
                          </a:solidFill>
                          <a:latin typeface="Cambria Math" panose="02040503050406030204" pitchFamily="18" charset="0"/>
                          <a:ea typeface="Cambria Math" panose="02040503050406030204" pitchFamily="18" charset="0"/>
                        </a:rPr>
                        <m:t>𝐺𝑟𝑎𝑡𝑢𝑖𝑡𝑦</m:t>
                      </m:r>
                      <m:r>
                        <a:rPr lang="en-US" sz="2800" b="0" i="1" smtClean="0">
                          <a:solidFill>
                            <a:srgbClr val="3D3935"/>
                          </a:solidFill>
                          <a:latin typeface="Cambria Math" panose="02040503050406030204" pitchFamily="18" charset="0"/>
                          <a:ea typeface="Cambria Math" panose="02040503050406030204" pitchFamily="18" charset="0"/>
                        </a:rPr>
                        <m:t>+</m:t>
                      </m:r>
                      <m:r>
                        <a:rPr lang="en-US" sz="2800" b="0" i="1" smtClean="0">
                          <a:solidFill>
                            <a:srgbClr val="3D3935"/>
                          </a:solidFill>
                          <a:latin typeface="Cambria Math" panose="02040503050406030204" pitchFamily="18" charset="0"/>
                          <a:ea typeface="Cambria Math" panose="02040503050406030204" pitchFamily="18" charset="0"/>
                        </a:rPr>
                        <m:t>𝑆𝑢𝑏𝑡𝑜𝑡𝑎𝑙</m:t>
                      </m:r>
                      <m:r>
                        <a:rPr lang="en-US" sz="2800" b="0" i="1" smtClean="0">
                          <a:solidFill>
                            <a:srgbClr val="3D3935"/>
                          </a:solidFill>
                          <a:latin typeface="Cambria Math" panose="02040503050406030204" pitchFamily="18" charset="0"/>
                          <a:ea typeface="Cambria Math" panose="02040503050406030204" pitchFamily="18" charset="0"/>
                        </a:rPr>
                        <m:t>=</m:t>
                      </m:r>
                      <m:r>
                        <a:rPr lang="en-US" sz="2800" b="0" i="1" smtClean="0">
                          <a:solidFill>
                            <a:srgbClr val="3D3935"/>
                          </a:solidFill>
                          <a:latin typeface="Cambria Math" panose="02040503050406030204" pitchFamily="18" charset="0"/>
                          <a:ea typeface="Cambria Math" panose="02040503050406030204" pitchFamily="18" charset="0"/>
                        </a:rPr>
                        <m:t>𝑇𝑜𝑡𝑎𝑙</m:t>
                      </m:r>
                    </m:oMath>
                  </m:oMathPara>
                </a14:m>
                <a:endParaRPr lang="en-AU" sz="2800" dirty="0" err="1">
                  <a:solidFill>
                    <a:srgbClr val="3D3935"/>
                  </a:solidFill>
                </a:endParaRPr>
              </a:p>
            </p:txBody>
          </p:sp>
        </mc:Choice>
        <mc:Fallback xmlns="">
          <p:sp>
            <p:nvSpPr>
              <p:cNvPr id="2" name="TextBox 1">
                <a:extLst>
                  <a:ext uri="{FF2B5EF4-FFF2-40B4-BE49-F238E27FC236}">
                    <a16:creationId xmlns:a16="http://schemas.microsoft.com/office/drawing/2014/main" id="{B4CBD8FC-8089-5167-7602-921FF4A56016}"/>
                  </a:ext>
                </a:extLst>
              </p:cNvPr>
              <p:cNvSpPr txBox="1">
                <a:spLocks noRot="1" noChangeAspect="1" noMove="1" noResize="1" noEditPoints="1" noAdjustHandles="1" noChangeArrowheads="1" noChangeShapeType="1" noTextEdit="1"/>
              </p:cNvSpPr>
              <p:nvPr/>
            </p:nvSpPr>
            <p:spPr>
              <a:xfrm>
                <a:off x="804446" y="3786302"/>
                <a:ext cx="7535108" cy="1491370"/>
              </a:xfrm>
              <a:prstGeom prst="rect">
                <a:avLst/>
              </a:prstGeom>
              <a:blipFill>
                <a:blip r:embed="rId3"/>
                <a:stretch>
                  <a:fillRect/>
                </a:stretch>
              </a:blipFill>
            </p:spPr>
            <p:txBody>
              <a:bodyPr/>
              <a:lstStyle/>
              <a:p>
                <a:r>
                  <a:rPr lang="en-AU">
                    <a:noFill/>
                  </a:rPr>
                  <a:t> </a:t>
                </a:r>
              </a:p>
            </p:txBody>
          </p:sp>
        </mc:Fallback>
      </mc:AlternateContent>
    </p:spTree>
    <p:extLst>
      <p:ext uri="{BB962C8B-B14F-4D97-AF65-F5344CB8AC3E}">
        <p14:creationId xmlns:p14="http://schemas.microsoft.com/office/powerpoint/2010/main" val="15510079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6786" y="926850"/>
            <a:ext cx="9070428" cy="5931150"/>
          </a:xfrm>
          <a:solidFill>
            <a:schemeClr val="bg1"/>
          </a:solidFill>
        </p:spPr>
        <p:txBody>
          <a:bodyPr>
            <a:noAutofit/>
          </a:bodyPr>
          <a:lstStyle/>
          <a:p>
            <a:pPr marL="0" indent="0" algn="l">
              <a:buNone/>
            </a:pPr>
            <a:r>
              <a:rPr lang="en-US" sz="2800" b="1" i="0" u="none" strike="noStrike" baseline="0" dirty="0">
                <a:latin typeface="Calibri" panose="020F0502020204030204" pitchFamily="34" charset="0"/>
                <a:cs typeface="Calibri" panose="020F0502020204030204" pitchFamily="34" charset="0"/>
              </a:rPr>
              <a:t>4.1 </a:t>
            </a:r>
            <a:r>
              <a:rPr lang="en-US" sz="2800" b="0" i="0" u="none" strike="noStrike" baseline="0" dirty="0">
                <a:latin typeface="Calibri" panose="020F0502020204030204" pitchFamily="34" charset="0"/>
                <a:cs typeface="Calibri" panose="020F0502020204030204" pitchFamily="34" charset="0"/>
              </a:rPr>
              <a:t>(0.5%) Write a java program to display 19/3 as whole number quotient and numerator and denominator in a mixed fraction. For instance, the fixed fraction form of 19/3 is 6 1/3.</a:t>
            </a:r>
          </a:p>
          <a:p>
            <a:pPr algn="l">
              <a:lnSpc>
                <a:spcPct val="150000"/>
              </a:lnSpc>
            </a:pPr>
            <a:r>
              <a:rPr lang="en-US" sz="2800" b="0" i="0" u="none" strike="noStrike" baseline="0" dirty="0">
                <a:latin typeface="Calibri" panose="020F0502020204030204" pitchFamily="34" charset="0"/>
                <a:cs typeface="Calibri" panose="020F0502020204030204" pitchFamily="34" charset="0"/>
              </a:rPr>
              <a:t>Given the inputs of 19 and 3 to be stored in two variables, your program must display:</a:t>
            </a:r>
          </a:p>
          <a:p>
            <a:pPr algn="l"/>
            <a:r>
              <a:rPr lang="en-US" sz="2800" b="0" i="0" u="none" strike="noStrike" baseline="0" dirty="0">
                <a:latin typeface="Calibri" panose="020F0502020204030204" pitchFamily="34" charset="0"/>
                <a:cs typeface="Calibri" panose="020F0502020204030204" pitchFamily="34" charset="0"/>
              </a:rPr>
              <a:t>Whole number quotient is: 6</a:t>
            </a:r>
          </a:p>
          <a:p>
            <a:pPr algn="l"/>
            <a:r>
              <a:rPr lang="en-US" sz="2800" b="0" i="0" u="none" strike="noStrike" baseline="0" dirty="0">
                <a:latin typeface="Calibri" panose="020F0502020204030204" pitchFamily="34" charset="0"/>
                <a:cs typeface="Calibri" panose="020F0502020204030204" pitchFamily="34" charset="0"/>
              </a:rPr>
              <a:t>The numerator of the mixed fraction is: 1</a:t>
            </a:r>
          </a:p>
          <a:p>
            <a:pPr marL="0" indent="0" algn="l">
              <a:buNone/>
            </a:pPr>
            <a:r>
              <a:rPr lang="en-US" sz="2800" b="1" i="0" u="none" strike="noStrike" baseline="0" dirty="0">
                <a:latin typeface="Calibri" panose="020F0502020204030204" pitchFamily="34" charset="0"/>
                <a:cs typeface="Calibri" panose="020F0502020204030204" pitchFamily="34" charset="0"/>
              </a:rPr>
              <a:t>Hint</a:t>
            </a:r>
            <a:r>
              <a:rPr lang="en-US" sz="2800" b="0" i="0" u="none" strike="noStrike" baseline="0" dirty="0">
                <a:latin typeface="Calibri" panose="020F0502020204030204" pitchFamily="34" charset="0"/>
                <a:cs typeface="Calibri" panose="020F0502020204030204" pitchFamily="34" charset="0"/>
              </a:rPr>
              <a:t>: You can use the % operator to find the numerator in the mixed fraction and / operator to find the </a:t>
            </a:r>
            <a:r>
              <a:rPr lang="en-AU" sz="2800" b="0" i="0" u="none" strike="noStrike" baseline="0" dirty="0">
                <a:latin typeface="Calibri" panose="020F0502020204030204" pitchFamily="34" charset="0"/>
                <a:cs typeface="Calibri" panose="020F0502020204030204" pitchFamily="34" charset="0"/>
              </a:rPr>
              <a:t>whole number quotient.</a:t>
            </a:r>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47410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30</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6786" y="926850"/>
            <a:ext cx="9070428" cy="5931150"/>
          </a:xfrm>
        </p:spPr>
        <p:txBody>
          <a:bodyPr>
            <a:noAutofit/>
          </a:bodyPr>
          <a:lstStyle/>
          <a:p>
            <a:pPr marL="0" indent="0" algn="l">
              <a:buNone/>
            </a:pPr>
            <a:r>
              <a:rPr lang="en-US" sz="1900" b="1" i="0" u="none" strike="noStrike" baseline="0" dirty="0">
                <a:latin typeface="Calibri" panose="020F0502020204030204" pitchFamily="34" charset="0"/>
                <a:cs typeface="Calibri" panose="020F0502020204030204" pitchFamily="34" charset="0"/>
              </a:rPr>
              <a:t>4.3 </a:t>
            </a:r>
            <a:r>
              <a:rPr lang="en-US" sz="1900" b="0" i="0" u="none" strike="noStrike" baseline="0" dirty="0">
                <a:latin typeface="Calibri" panose="020F0502020204030204" pitchFamily="34" charset="0"/>
                <a:cs typeface="Calibri" panose="020F0502020204030204" pitchFamily="34" charset="0"/>
              </a:rPr>
              <a:t>(0.5%) </a:t>
            </a:r>
            <a:r>
              <a:rPr lang="en-US" sz="1900" b="0" i="1" u="none" strike="noStrike" baseline="0" dirty="0">
                <a:latin typeface="Calibri" panose="020F0502020204030204" pitchFamily="34" charset="0"/>
                <a:cs typeface="Calibri" panose="020F0502020204030204" pitchFamily="34" charset="0"/>
              </a:rPr>
              <a:t>Basic Debugging exercises</a:t>
            </a:r>
            <a:r>
              <a:rPr lang="en-US" sz="1900" b="0" i="0" u="none" strike="noStrike" baseline="0" dirty="0">
                <a:latin typeface="Calibri" panose="020F0502020204030204" pitchFamily="34" charset="0"/>
                <a:cs typeface="Calibri" panose="020F0502020204030204" pitchFamily="34" charset="0"/>
              </a:rPr>
              <a:t>:</a:t>
            </a:r>
          </a:p>
          <a:p>
            <a:pPr algn="l"/>
            <a:r>
              <a:rPr lang="en-US" sz="1900" b="0" i="0" u="none" strike="noStrike" baseline="0" dirty="0">
                <a:latin typeface="Calibri" panose="020F0502020204030204" pitchFamily="34" charset="0"/>
                <a:cs typeface="Calibri" panose="020F0502020204030204" pitchFamily="34" charset="0"/>
              </a:rPr>
              <a:t>The intention of the following program is to sum 10 and 20 to display 30. However, it has a semantic error. Rewrite the program so that it displays the correct answer.</a:t>
            </a:r>
          </a:p>
          <a:p>
            <a:pPr algn="l"/>
            <a:r>
              <a:rPr lang="en-AU" sz="1900" b="0" i="0" u="none" strike="noStrike" baseline="0" dirty="0">
                <a:latin typeface="Calibri" panose="020F0502020204030204" pitchFamily="34" charset="0"/>
                <a:cs typeface="Calibri" panose="020F0502020204030204" pitchFamily="34" charset="0"/>
              </a:rPr>
              <a:t>public class Tester{</a:t>
            </a:r>
          </a:p>
          <a:p>
            <a:pPr algn="l"/>
            <a:r>
              <a:rPr lang="en-US" sz="1900" b="0" i="0" u="none" strike="noStrike" baseline="0" dirty="0">
                <a:latin typeface="Calibri" panose="020F0502020204030204" pitchFamily="34" charset="0"/>
                <a:cs typeface="Calibri" panose="020F0502020204030204" pitchFamily="34" charset="0"/>
              </a:rPr>
              <a:t>public static void main (String [ ] a){</a:t>
            </a:r>
          </a:p>
          <a:p>
            <a:pPr algn="l"/>
            <a:r>
              <a:rPr lang="en-US" sz="1900" b="0" i="0" u="none" strike="noStrike" baseline="0" dirty="0" err="1">
                <a:latin typeface="Calibri" panose="020F0502020204030204" pitchFamily="34" charset="0"/>
                <a:cs typeface="Calibri" panose="020F0502020204030204" pitchFamily="34" charset="0"/>
              </a:rPr>
              <a:t>System.out.println</a:t>
            </a:r>
            <a:r>
              <a:rPr lang="en-US" sz="1900" b="0" i="0" u="none" strike="noStrike" baseline="0" dirty="0">
                <a:latin typeface="Calibri" panose="020F0502020204030204" pitchFamily="34" charset="0"/>
                <a:cs typeface="Calibri" panose="020F0502020204030204" pitchFamily="34" charset="0"/>
              </a:rPr>
              <a:t>(The sum of 10" and 20 is " + "10" + "20");</a:t>
            </a:r>
          </a:p>
          <a:p>
            <a:pPr algn="l"/>
            <a:r>
              <a:rPr lang="en-AU" sz="1900" b="0" i="0" u="none" strike="noStrike" baseline="0" dirty="0">
                <a:latin typeface="Calibri" panose="020F0502020204030204" pitchFamily="34" charset="0"/>
                <a:cs typeface="Calibri" panose="020F0502020204030204" pitchFamily="34" charset="0"/>
              </a:rPr>
              <a:t>}</a:t>
            </a:r>
          </a:p>
          <a:p>
            <a:pPr algn="l"/>
            <a:r>
              <a:rPr lang="en-AU" sz="1900" b="0" i="0" u="none" strike="noStrike" baseline="0" dirty="0">
                <a:latin typeface="Calibri" panose="020F0502020204030204" pitchFamily="34" charset="0"/>
                <a:cs typeface="Calibri" panose="020F0502020204030204" pitchFamily="34" charset="0"/>
              </a:rPr>
              <a:t>}</a:t>
            </a:r>
          </a:p>
          <a:p>
            <a:pPr algn="l"/>
            <a:r>
              <a:rPr lang="en-US" sz="1900" b="0" i="0" u="none" strike="noStrike" baseline="0" dirty="0">
                <a:latin typeface="Calibri" panose="020F0502020204030204" pitchFamily="34" charset="0"/>
                <a:cs typeface="Calibri" panose="020F0502020204030204" pitchFamily="34" charset="0"/>
              </a:rPr>
              <a:t>Given the following program, rewrite the program to fix the syntax errors and write a Java comment before the first line of the program to specify what the errors were.</a:t>
            </a:r>
          </a:p>
          <a:p>
            <a:pPr algn="l"/>
            <a:r>
              <a:rPr lang="en-AU" sz="1900" b="0" i="0" u="none" strike="noStrike" baseline="0" dirty="0">
                <a:latin typeface="Calibri" panose="020F0502020204030204" pitchFamily="34" charset="0"/>
                <a:cs typeface="Calibri" panose="020F0502020204030204" pitchFamily="34" charset="0"/>
              </a:rPr>
              <a:t>public class Tester{</a:t>
            </a:r>
          </a:p>
          <a:p>
            <a:pPr algn="l"/>
            <a:r>
              <a:rPr lang="en-US" sz="1900" b="0" i="0" u="none" strike="noStrike" baseline="0" dirty="0">
                <a:latin typeface="Calibri" panose="020F0502020204030204" pitchFamily="34" charset="0"/>
                <a:cs typeface="Calibri" panose="020F0502020204030204" pitchFamily="34" charset="0"/>
              </a:rPr>
              <a:t>public static void main (string [ ] a){</a:t>
            </a:r>
          </a:p>
          <a:p>
            <a:pPr algn="l"/>
            <a:r>
              <a:rPr lang="nn-NO" sz="1900" b="0" i="0" u="none" strike="noStrike" baseline="0" dirty="0">
                <a:latin typeface="Calibri" panose="020F0502020204030204" pitchFamily="34" charset="0"/>
                <a:cs typeface="Calibri" panose="020F0502020204030204" pitchFamily="34" charset="0"/>
              </a:rPr>
              <a:t>System.out.println(hello students);</a:t>
            </a:r>
          </a:p>
          <a:p>
            <a:pPr algn="l"/>
            <a:r>
              <a:rPr lang="en-AU" sz="1900" b="0" i="0" u="none" strike="noStrike" baseline="0" dirty="0">
                <a:latin typeface="Calibri" panose="020F0502020204030204" pitchFamily="34" charset="0"/>
                <a:cs typeface="Calibri" panose="020F0502020204030204" pitchFamily="34" charset="0"/>
              </a:rPr>
              <a:t>}</a:t>
            </a:r>
          </a:p>
          <a:p>
            <a:pPr algn="l"/>
            <a:r>
              <a:rPr lang="en-AU" sz="1900" b="0" i="0" u="none" strike="noStrike" baseline="0" dirty="0">
                <a:latin typeface="Calibri" panose="020F0502020204030204" pitchFamily="34" charset="0"/>
                <a:cs typeface="Calibri" panose="020F0502020204030204" pitchFamily="34" charset="0"/>
              </a:rPr>
              <a:t>}</a:t>
            </a:r>
            <a:endParaRPr lang="en-US" sz="19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179553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31</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pic>
        <p:nvPicPr>
          <p:cNvPr id="5" name="Picture 4">
            <a:extLst>
              <a:ext uri="{FF2B5EF4-FFF2-40B4-BE49-F238E27FC236}">
                <a16:creationId xmlns:a16="http://schemas.microsoft.com/office/drawing/2014/main" id="{2F08C4BD-1507-DAD3-8DC3-F415C45E7409}"/>
              </a:ext>
            </a:extLst>
          </p:cNvPr>
          <p:cNvPicPr>
            <a:picLocks noChangeAspect="1"/>
          </p:cNvPicPr>
          <p:nvPr/>
        </p:nvPicPr>
        <p:blipFill rotWithShape="1">
          <a:blip r:embed="rId2"/>
          <a:srcRect r="23049" b="6098"/>
          <a:stretch/>
        </p:blipFill>
        <p:spPr>
          <a:xfrm>
            <a:off x="249464" y="923933"/>
            <a:ext cx="8645071" cy="5934067"/>
          </a:xfrm>
          <a:prstGeom prst="rect">
            <a:avLst/>
          </a:prstGeom>
        </p:spPr>
      </p:pic>
      <p:sp>
        <p:nvSpPr>
          <p:cNvPr id="6" name="Rectangle: Rounded Corners 5">
            <a:extLst>
              <a:ext uri="{FF2B5EF4-FFF2-40B4-BE49-F238E27FC236}">
                <a16:creationId xmlns:a16="http://schemas.microsoft.com/office/drawing/2014/main" id="{BA8DDC31-1519-DE9D-B4A6-A7C7AC192BC2}"/>
              </a:ext>
            </a:extLst>
          </p:cNvPr>
          <p:cNvSpPr/>
          <p:nvPr/>
        </p:nvSpPr>
        <p:spPr>
          <a:xfrm>
            <a:off x="2854712" y="1773043"/>
            <a:ext cx="4315522" cy="26763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Rounded Corners 6">
            <a:extLst>
              <a:ext uri="{FF2B5EF4-FFF2-40B4-BE49-F238E27FC236}">
                <a16:creationId xmlns:a16="http://schemas.microsoft.com/office/drawing/2014/main" id="{4B0016F6-B066-2B8B-B9C9-EA447F372CD3}"/>
              </a:ext>
            </a:extLst>
          </p:cNvPr>
          <p:cNvSpPr/>
          <p:nvPr/>
        </p:nvSpPr>
        <p:spPr>
          <a:xfrm>
            <a:off x="7170234" y="6473300"/>
            <a:ext cx="843776" cy="24622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9817542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A8E7562-B7CA-D44C-6E1F-6C69BE5E5198}"/>
              </a:ext>
            </a:extLst>
          </p:cNvPr>
          <p:cNvPicPr>
            <a:picLocks noChangeAspect="1"/>
          </p:cNvPicPr>
          <p:nvPr/>
        </p:nvPicPr>
        <p:blipFill rotWithShape="1">
          <a:blip r:embed="rId2"/>
          <a:srcRect r="29756" b="27994"/>
          <a:stretch/>
        </p:blipFill>
        <p:spPr>
          <a:xfrm>
            <a:off x="0" y="1026709"/>
            <a:ext cx="9144000" cy="5272485"/>
          </a:xfrm>
          <a:prstGeom prst="rect">
            <a:avLst/>
          </a:prstGeom>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32</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6" name="Rectangle: Rounded Corners 5">
            <a:extLst>
              <a:ext uri="{FF2B5EF4-FFF2-40B4-BE49-F238E27FC236}">
                <a16:creationId xmlns:a16="http://schemas.microsoft.com/office/drawing/2014/main" id="{BA8DDC31-1519-DE9D-B4A6-A7C7AC192BC2}"/>
              </a:ext>
            </a:extLst>
          </p:cNvPr>
          <p:cNvSpPr/>
          <p:nvPr/>
        </p:nvSpPr>
        <p:spPr>
          <a:xfrm>
            <a:off x="3925229" y="1951462"/>
            <a:ext cx="4088781" cy="45720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Rounded Corners 6">
            <a:extLst>
              <a:ext uri="{FF2B5EF4-FFF2-40B4-BE49-F238E27FC236}">
                <a16:creationId xmlns:a16="http://schemas.microsoft.com/office/drawing/2014/main" id="{4B0016F6-B066-2B8B-B9C9-EA447F372CD3}"/>
              </a:ext>
            </a:extLst>
          </p:cNvPr>
          <p:cNvSpPr/>
          <p:nvPr/>
        </p:nvSpPr>
        <p:spPr>
          <a:xfrm>
            <a:off x="3925229" y="2826851"/>
            <a:ext cx="4088780" cy="25088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Rectangle: Rounded Corners 3">
            <a:extLst>
              <a:ext uri="{FF2B5EF4-FFF2-40B4-BE49-F238E27FC236}">
                <a16:creationId xmlns:a16="http://schemas.microsoft.com/office/drawing/2014/main" id="{03AC09E4-409E-CEFB-E4E3-70A161C4178A}"/>
              </a:ext>
            </a:extLst>
          </p:cNvPr>
          <p:cNvSpPr/>
          <p:nvPr/>
        </p:nvSpPr>
        <p:spPr>
          <a:xfrm>
            <a:off x="7081023" y="5923173"/>
            <a:ext cx="932985" cy="25088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61925377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33</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481312"/>
          </a:xfrm>
        </p:spPr>
        <p:txBody>
          <a:bodyPr>
            <a:noAutofit/>
          </a:bodyPr>
          <a:lstStyle/>
          <a:p>
            <a:r>
              <a:rPr lang="en-US" altLang="en-US" sz="2800" dirty="0">
                <a:latin typeface="Calibri" panose="020F0502020204030204" pitchFamily="34" charset="0"/>
                <a:cs typeface="Calibri" panose="020F0502020204030204" pitchFamily="34" charset="0"/>
              </a:rPr>
              <a:t>Original Problem:</a:t>
            </a:r>
            <a:endParaRPr lang="en-US" altLang="en-US" sz="2800" b="1" dirty="0">
              <a:latin typeface="Calibri" panose="020F0502020204030204" pitchFamily="34" charset="0"/>
              <a:cs typeface="Calibri" panose="020F0502020204030204" pitchFamily="34" charset="0"/>
            </a:endParaRPr>
          </a:p>
        </p:txBody>
      </p:sp>
      <p:sp>
        <p:nvSpPr>
          <p:cNvPr id="4" name="Rectangle: Rounded Corners 3">
            <a:extLst>
              <a:ext uri="{FF2B5EF4-FFF2-40B4-BE49-F238E27FC236}">
                <a16:creationId xmlns:a16="http://schemas.microsoft.com/office/drawing/2014/main" id="{03AC09E4-409E-CEFB-E4E3-70A161C4178A}"/>
              </a:ext>
            </a:extLst>
          </p:cNvPr>
          <p:cNvSpPr/>
          <p:nvPr/>
        </p:nvSpPr>
        <p:spPr>
          <a:xfrm>
            <a:off x="7081023" y="5923173"/>
            <a:ext cx="932985" cy="25088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Box 4">
            <a:extLst>
              <a:ext uri="{FF2B5EF4-FFF2-40B4-BE49-F238E27FC236}">
                <a16:creationId xmlns:a16="http://schemas.microsoft.com/office/drawing/2014/main" id="{2ACD8A18-7266-3C5D-EF51-B0B2A56D10AD}"/>
              </a:ext>
            </a:extLst>
          </p:cNvPr>
          <p:cNvSpPr txBox="1"/>
          <p:nvPr/>
        </p:nvSpPr>
        <p:spPr>
          <a:xfrm>
            <a:off x="0" y="413701"/>
            <a:ext cx="9144000" cy="3901068"/>
          </a:xfrm>
          <a:prstGeom prst="rect">
            <a:avLst/>
          </a:prstGeom>
          <a:noFill/>
        </p:spPr>
        <p:txBody>
          <a:bodyPr wrap="square">
            <a:spAutoFit/>
          </a:bodyPr>
          <a:lstStyle/>
          <a:p>
            <a:pPr marL="0" marR="0">
              <a:lnSpc>
                <a:spcPct val="150000"/>
              </a:lnSpc>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class</a:t>
            </a:r>
            <a:r>
              <a:rPr lang="en-US" sz="2800" dirty="0">
                <a:solidFill>
                  <a:srgbClr val="000000"/>
                </a:solidFill>
                <a:effectLst/>
                <a:highlight>
                  <a:srgbClr val="FFFFFF"/>
                </a:highlight>
                <a:latin typeface="Consolas" panose="020B0609020204030204" pitchFamily="49" charset="0"/>
              </a:rPr>
              <a:t> </a:t>
            </a:r>
            <a:r>
              <a:rPr lang="en-US" sz="2800" u="sng" dirty="0">
                <a:solidFill>
                  <a:srgbClr val="000000"/>
                </a:solidFill>
                <a:effectLst/>
                <a:highlight>
                  <a:srgbClr val="FFFFFF"/>
                </a:highlight>
                <a:latin typeface="Consolas" panose="020B0609020204030204" pitchFamily="49" charset="0"/>
              </a:rPr>
              <a:t>Tester</a:t>
            </a:r>
            <a:r>
              <a:rPr lang="en-US" sz="2800" dirty="0">
                <a:solidFill>
                  <a:srgbClr val="000000"/>
                </a:solidFill>
                <a:effectLst/>
                <a:highlight>
                  <a:srgbClr val="FFFFFF"/>
                </a:highlight>
                <a:latin typeface="Consolas" panose="020B0609020204030204" pitchFamily="49" charset="0"/>
              </a:rPr>
              <a:t> {</a:t>
            </a:r>
          </a:p>
          <a:p>
            <a:pPr marL="0" marR="0">
              <a:lnSpc>
                <a:spcPct val="150000"/>
              </a:lnSpc>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static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void</a:t>
            </a:r>
            <a:r>
              <a:rPr lang="en-US" sz="2800" dirty="0">
                <a:solidFill>
                  <a:srgbClr val="000000"/>
                </a:solidFill>
                <a:effectLst/>
                <a:highlight>
                  <a:srgbClr val="FFFFFF"/>
                </a:highlight>
                <a:latin typeface="Consolas" panose="020B0609020204030204" pitchFamily="49" charset="0"/>
              </a:rPr>
              <a:t> main(String[] a) {</a:t>
            </a:r>
          </a:p>
          <a:p>
            <a:pPr marL="0" marR="0">
              <a:lnSpc>
                <a:spcPct val="150000"/>
              </a:lnSpc>
              <a:spcBef>
                <a:spcPts val="0"/>
              </a:spcBef>
              <a:spcAft>
                <a:spcPts val="0"/>
              </a:spcAft>
            </a:pPr>
            <a:r>
              <a:rPr lang="en-US" sz="2800" dirty="0" err="1">
                <a:solidFill>
                  <a:srgbClr val="000000"/>
                </a:solidFill>
                <a:effectLst/>
                <a:highlight>
                  <a:srgbClr val="FFFFFF"/>
                </a:highlight>
                <a:latin typeface="Consolas" panose="020B0609020204030204" pitchFamily="49" charset="0"/>
              </a:rPr>
              <a:t>System.out.println</a:t>
            </a:r>
            <a:r>
              <a:rPr lang="en-US" sz="2800" dirty="0">
                <a:solidFill>
                  <a:srgbClr val="000000"/>
                </a:solidFill>
                <a:effectLst/>
                <a:highlight>
                  <a:srgbClr val="FFFFFF"/>
                </a:highlight>
                <a:latin typeface="Consolas" panose="020B0609020204030204" pitchFamily="49" charset="0"/>
              </a:rPr>
              <a:t>(</a:t>
            </a:r>
            <a:r>
              <a:rPr lang="en-US" sz="2800" u="sng" dirty="0">
                <a:solidFill>
                  <a:srgbClr val="000000"/>
                </a:solidFill>
                <a:effectLst/>
                <a:highlight>
                  <a:srgbClr val="FFFFFF"/>
                </a:highlight>
                <a:latin typeface="Consolas" panose="020B0609020204030204" pitchFamily="49" charset="0"/>
              </a:rPr>
              <a:t>The</a:t>
            </a:r>
            <a:r>
              <a:rPr lang="en-US" sz="2800" dirty="0">
                <a:solidFill>
                  <a:srgbClr val="000000"/>
                </a:solidFill>
                <a:effectLst/>
                <a:highlight>
                  <a:srgbClr val="FFFFFF"/>
                </a:highlight>
                <a:latin typeface="Consolas" panose="020B0609020204030204" pitchFamily="49" charset="0"/>
              </a:rPr>
              <a:t> </a:t>
            </a:r>
            <a:r>
              <a:rPr lang="en-US" sz="2800" u="sng" dirty="0">
                <a:solidFill>
                  <a:srgbClr val="000000"/>
                </a:solidFill>
                <a:effectLst/>
                <a:highlight>
                  <a:srgbClr val="FFFFFF"/>
                </a:highlight>
                <a:latin typeface="Consolas" panose="020B0609020204030204" pitchFamily="49" charset="0"/>
              </a:rPr>
              <a:t>sum</a:t>
            </a:r>
            <a:r>
              <a:rPr lang="en-US" sz="2800" dirty="0">
                <a:solidFill>
                  <a:srgbClr val="000000"/>
                </a:solidFill>
                <a:effectLst/>
                <a:highlight>
                  <a:srgbClr val="FFFFFF"/>
                </a:highlight>
                <a:latin typeface="Consolas" panose="020B0609020204030204" pitchFamily="49" charset="0"/>
              </a:rPr>
              <a:t> of </a:t>
            </a:r>
            <a:r>
              <a:rPr lang="en-US" sz="2800" u="sng" dirty="0">
                <a:solidFill>
                  <a:srgbClr val="000000"/>
                </a:solidFill>
                <a:effectLst/>
                <a:highlight>
                  <a:srgbClr val="FFFFFF"/>
                </a:highlight>
                <a:latin typeface="Consolas" panose="020B0609020204030204" pitchFamily="49" charset="0"/>
              </a:rPr>
              <a:t>10</a:t>
            </a:r>
            <a:r>
              <a:rPr lang="en-US" sz="2800" dirty="0">
                <a:solidFill>
                  <a:srgbClr val="2A00FF"/>
                </a:solidFill>
                <a:effectLst/>
                <a:highlight>
                  <a:srgbClr val="FFFFFF"/>
                </a:highlight>
                <a:latin typeface="Consolas" panose="020B0609020204030204" pitchFamily="49" charset="0"/>
              </a:rPr>
              <a:t>" and 20 is "</a:t>
            </a:r>
            <a:r>
              <a:rPr lang="en-US" sz="2800" dirty="0">
                <a:solidFill>
                  <a:srgbClr val="000000"/>
                </a:solidFill>
                <a:effectLst/>
                <a:highlight>
                  <a:srgbClr val="FFFFFF"/>
                </a:highlight>
                <a:latin typeface="Consolas" panose="020B0609020204030204" pitchFamily="49" charset="0"/>
              </a:rPr>
              <a:t> + </a:t>
            </a:r>
            <a:r>
              <a:rPr lang="en-US" sz="2800" dirty="0">
                <a:solidFill>
                  <a:srgbClr val="2A00FF"/>
                </a:solidFill>
                <a:effectLst/>
                <a:highlight>
                  <a:srgbClr val="FFFFFF"/>
                </a:highlight>
                <a:latin typeface="Consolas" panose="020B0609020204030204" pitchFamily="49" charset="0"/>
              </a:rPr>
              <a:t>"10"</a:t>
            </a:r>
            <a:r>
              <a:rPr lang="en-US" sz="2800" dirty="0">
                <a:solidFill>
                  <a:srgbClr val="000000"/>
                </a:solidFill>
                <a:effectLst/>
                <a:highlight>
                  <a:srgbClr val="FFFFFF"/>
                </a:highlight>
                <a:latin typeface="Consolas" panose="020B0609020204030204" pitchFamily="49" charset="0"/>
              </a:rPr>
              <a:t> + </a:t>
            </a:r>
            <a:r>
              <a:rPr lang="en-US" sz="2800" dirty="0">
                <a:solidFill>
                  <a:srgbClr val="2A00FF"/>
                </a:solidFill>
                <a:effectLst/>
                <a:highlight>
                  <a:srgbClr val="FFFFFF"/>
                </a:highlight>
                <a:latin typeface="Consolas" panose="020B0609020204030204" pitchFamily="49" charset="0"/>
              </a:rPr>
              <a:t>"20"</a:t>
            </a:r>
            <a:r>
              <a:rPr lang="en-US" sz="2800" u="sng" dirty="0">
                <a:solidFill>
                  <a:srgbClr val="000000"/>
                </a:solidFill>
                <a:effectLst/>
                <a:highlight>
                  <a:srgbClr val="FFFFFF"/>
                </a:highlight>
                <a:latin typeface="Consolas" panose="020B0609020204030204" pitchFamily="49" charset="0"/>
              </a:rPr>
              <a:t>)</a:t>
            </a:r>
            <a:r>
              <a:rPr lang="en-US" sz="2800" dirty="0">
                <a:solidFill>
                  <a:srgbClr val="000000"/>
                </a:solidFill>
                <a:effectLst/>
                <a:highlight>
                  <a:srgbClr val="FFFFFF"/>
                </a:highlight>
                <a:latin typeface="Consolas" panose="020B0609020204030204" pitchFamily="49" charset="0"/>
              </a:rPr>
              <a:t>;</a:t>
            </a:r>
          </a:p>
          <a:p>
            <a:pPr marL="0" marR="0">
              <a:lnSpc>
                <a:spcPct val="150000"/>
              </a:lnSpc>
              <a:spcBef>
                <a:spcPts val="0"/>
              </a:spcBef>
              <a:spcAft>
                <a:spcPts val="0"/>
              </a:spcAft>
            </a:pPr>
            <a:r>
              <a:rPr lang="en-US" sz="2800" dirty="0">
                <a:solidFill>
                  <a:srgbClr val="000000"/>
                </a:solidFill>
                <a:effectLst/>
                <a:highlight>
                  <a:srgbClr val="FFFFFF"/>
                </a:highlight>
                <a:latin typeface="Consolas" panose="020B0609020204030204" pitchFamily="49" charset="0"/>
              </a:rPr>
              <a:t>}</a:t>
            </a:r>
          </a:p>
          <a:p>
            <a:pPr marL="0" marR="0">
              <a:lnSpc>
                <a:spcPct val="150000"/>
              </a:lnSpc>
              <a:spcBef>
                <a:spcPts val="0"/>
              </a:spcBef>
              <a:spcAft>
                <a:spcPts val="0"/>
              </a:spcAft>
            </a:pPr>
            <a:r>
              <a:rPr lang="en-US" sz="2800" dirty="0">
                <a:solidFill>
                  <a:srgbClr val="000000"/>
                </a:solidFill>
                <a:effectLst/>
                <a:highlight>
                  <a:srgbClr val="FFFFFF"/>
                </a:highlight>
                <a:latin typeface="Consolas" panose="020B0609020204030204" pitchFamily="49" charset="0"/>
              </a:rPr>
              <a:t>}</a:t>
            </a:r>
          </a:p>
        </p:txBody>
      </p:sp>
      <p:sp>
        <p:nvSpPr>
          <p:cNvPr id="8" name="Rectangle 1">
            <a:extLst>
              <a:ext uri="{FF2B5EF4-FFF2-40B4-BE49-F238E27FC236}">
                <a16:creationId xmlns:a16="http://schemas.microsoft.com/office/drawing/2014/main" id="{2074F1E9-D71F-2C8D-E200-1F4361FBEEA8}"/>
              </a:ext>
            </a:extLst>
          </p:cNvPr>
          <p:cNvSpPr>
            <a:spLocks noChangeArrowheads="1"/>
          </p:cNvSpPr>
          <p:nvPr/>
        </p:nvSpPr>
        <p:spPr bwMode="auto">
          <a:xfrm>
            <a:off x="0" y="4247157"/>
            <a:ext cx="9144000" cy="2610843"/>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Problem:</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original program mistakenly concatenates the strings "10" and "20", resulting in the output "1020" instead of performing the arithmetic sum.</a:t>
            </a:r>
          </a:p>
        </p:txBody>
      </p:sp>
    </p:spTree>
    <p:extLst>
      <p:ext uri="{BB962C8B-B14F-4D97-AF65-F5344CB8AC3E}">
        <p14:creationId xmlns:p14="http://schemas.microsoft.com/office/powerpoint/2010/main" val="1290016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34</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481312"/>
          </a:xfrm>
        </p:spPr>
        <p:txBody>
          <a:bodyPr>
            <a:noAutofit/>
          </a:bodyPr>
          <a:lstStyle/>
          <a:p>
            <a:r>
              <a:rPr lang="en-US" altLang="en-US" sz="2800" dirty="0">
                <a:latin typeface="Calibri" panose="020F0502020204030204" pitchFamily="34" charset="0"/>
                <a:cs typeface="Calibri" panose="020F0502020204030204" pitchFamily="34" charset="0"/>
              </a:rPr>
              <a:t>Fixed Problem:</a:t>
            </a:r>
            <a:endParaRPr lang="en-US" altLang="en-US" sz="2800" b="1" dirty="0">
              <a:latin typeface="Calibri" panose="020F0502020204030204" pitchFamily="34" charset="0"/>
              <a:cs typeface="Calibri" panose="020F0502020204030204" pitchFamily="34" charset="0"/>
            </a:endParaRPr>
          </a:p>
        </p:txBody>
      </p:sp>
      <p:sp>
        <p:nvSpPr>
          <p:cNvPr id="4" name="Rectangle: Rounded Corners 3">
            <a:extLst>
              <a:ext uri="{FF2B5EF4-FFF2-40B4-BE49-F238E27FC236}">
                <a16:creationId xmlns:a16="http://schemas.microsoft.com/office/drawing/2014/main" id="{03AC09E4-409E-CEFB-E4E3-70A161C4178A}"/>
              </a:ext>
            </a:extLst>
          </p:cNvPr>
          <p:cNvSpPr/>
          <p:nvPr/>
        </p:nvSpPr>
        <p:spPr>
          <a:xfrm>
            <a:off x="7081023" y="5923173"/>
            <a:ext cx="932985" cy="25088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Box 4">
            <a:extLst>
              <a:ext uri="{FF2B5EF4-FFF2-40B4-BE49-F238E27FC236}">
                <a16:creationId xmlns:a16="http://schemas.microsoft.com/office/drawing/2014/main" id="{2ACD8A18-7266-3C5D-EF51-B0B2A56D10AD}"/>
              </a:ext>
            </a:extLst>
          </p:cNvPr>
          <p:cNvSpPr txBox="1"/>
          <p:nvPr/>
        </p:nvSpPr>
        <p:spPr>
          <a:xfrm>
            <a:off x="0" y="413701"/>
            <a:ext cx="9144000" cy="3539430"/>
          </a:xfrm>
          <a:prstGeom prst="rect">
            <a:avLst/>
          </a:prstGeom>
          <a:noFill/>
        </p:spPr>
        <p:txBody>
          <a:bodyPr wrap="square">
            <a:spAutoFit/>
          </a:bodyPr>
          <a:lstStyle/>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class</a:t>
            </a:r>
            <a:r>
              <a:rPr lang="en-US" sz="2800" dirty="0">
                <a:solidFill>
                  <a:srgbClr val="000000"/>
                </a:solidFill>
                <a:effectLst/>
                <a:highlight>
                  <a:srgbClr val="FFFFFF"/>
                </a:highlight>
                <a:latin typeface="Consolas" panose="020B0609020204030204" pitchFamily="49" charset="0"/>
              </a:rPr>
              <a:t> </a:t>
            </a:r>
            <a:r>
              <a:rPr lang="en-US" sz="2800" u="sng" dirty="0" err="1">
                <a:solidFill>
                  <a:srgbClr val="000000"/>
                </a:solidFill>
                <a:effectLst/>
                <a:highlight>
                  <a:srgbClr val="FFFFFF"/>
                </a:highlight>
                <a:latin typeface="Consolas" panose="020B0609020204030204" pitchFamily="49" charset="0"/>
              </a:rPr>
              <a:t>SumCalculator</a:t>
            </a:r>
            <a:r>
              <a:rPr lang="en-US" sz="2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static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void</a:t>
            </a:r>
            <a:r>
              <a:rPr lang="en-US" sz="2800" dirty="0">
                <a:solidFill>
                  <a:srgbClr val="000000"/>
                </a:solidFill>
                <a:effectLst/>
                <a:highlight>
                  <a:srgbClr val="FFFFFF"/>
                </a:highlight>
                <a:latin typeface="Consolas" panose="020B0609020204030204" pitchFamily="49" charset="0"/>
              </a:rPr>
              <a:t> main(String[] </a:t>
            </a:r>
            <a:r>
              <a:rPr lang="en-US" sz="2800" dirty="0" err="1">
                <a:solidFill>
                  <a:srgbClr val="000000"/>
                </a:solidFill>
                <a:effectLst/>
                <a:highlight>
                  <a:srgbClr val="FFFFFF"/>
                </a:highlight>
                <a:latin typeface="Consolas" panose="020B0609020204030204" pitchFamily="49" charset="0"/>
              </a:rPr>
              <a:t>args</a:t>
            </a:r>
            <a:r>
              <a:rPr lang="en-US" sz="2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800" dirty="0">
                <a:solidFill>
                  <a:srgbClr val="3F7F5F"/>
                </a:solidFill>
                <a:effectLst/>
                <a:highlight>
                  <a:srgbClr val="FFFFFF"/>
                </a:highlight>
                <a:latin typeface="Consolas" panose="020B0609020204030204" pitchFamily="49" charset="0"/>
              </a:rPr>
              <a:t>// The error was concatenating strings instead of performing arithmetic addition</a:t>
            </a:r>
            <a:endParaRPr lang="en-US" sz="2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800" dirty="0" err="1">
                <a:solidFill>
                  <a:srgbClr val="000000"/>
                </a:solidFill>
                <a:effectLst/>
                <a:highlight>
                  <a:srgbClr val="FFFFFF"/>
                </a:highlight>
                <a:latin typeface="Consolas" panose="020B0609020204030204" pitchFamily="49" charset="0"/>
              </a:rPr>
              <a:t>System.out.println</a:t>
            </a:r>
            <a:r>
              <a:rPr lang="en-US" sz="2800" dirty="0">
                <a:solidFill>
                  <a:srgbClr val="000000"/>
                </a:solidFill>
                <a:effectLst/>
                <a:highlight>
                  <a:srgbClr val="FFFFFF"/>
                </a:highlight>
                <a:latin typeface="Consolas" panose="020B0609020204030204" pitchFamily="49" charset="0"/>
              </a:rPr>
              <a:t>(</a:t>
            </a:r>
            <a:r>
              <a:rPr lang="en-US" sz="2800" dirty="0">
                <a:solidFill>
                  <a:srgbClr val="2A00FF"/>
                </a:solidFill>
                <a:effectLst/>
                <a:highlight>
                  <a:srgbClr val="FFFFFF"/>
                </a:highlight>
                <a:latin typeface="Consolas" panose="020B0609020204030204" pitchFamily="49" charset="0"/>
              </a:rPr>
              <a:t>"The sum of 10 and 20 is "</a:t>
            </a:r>
            <a:r>
              <a:rPr lang="en-US" sz="2800" dirty="0">
                <a:solidFill>
                  <a:srgbClr val="000000"/>
                </a:solidFill>
                <a:effectLst/>
                <a:highlight>
                  <a:srgbClr val="FFFFFF"/>
                </a:highlight>
                <a:latin typeface="Consolas" panose="020B0609020204030204" pitchFamily="49" charset="0"/>
              </a:rPr>
              <a:t> + (10 + 20));</a:t>
            </a:r>
          </a:p>
          <a:p>
            <a:pPr marL="0" marR="0">
              <a:spcBef>
                <a:spcPts val="0"/>
              </a:spcBef>
              <a:spcAft>
                <a:spcPts val="0"/>
              </a:spcAft>
            </a:pPr>
            <a:r>
              <a:rPr lang="en-US" sz="2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800" dirty="0">
                <a:solidFill>
                  <a:srgbClr val="000000"/>
                </a:solidFill>
                <a:effectLst/>
                <a:highlight>
                  <a:srgbClr val="FFFFFF"/>
                </a:highlight>
                <a:latin typeface="Consolas" panose="020B0609020204030204" pitchFamily="49" charset="0"/>
              </a:rPr>
              <a:t>}</a:t>
            </a:r>
          </a:p>
        </p:txBody>
      </p:sp>
      <p:sp>
        <p:nvSpPr>
          <p:cNvPr id="8" name="Rectangle 1">
            <a:extLst>
              <a:ext uri="{FF2B5EF4-FFF2-40B4-BE49-F238E27FC236}">
                <a16:creationId xmlns:a16="http://schemas.microsoft.com/office/drawing/2014/main" id="{2074F1E9-D71F-2C8D-E200-1F4361FBEEA8}"/>
              </a:ext>
            </a:extLst>
          </p:cNvPr>
          <p:cNvSpPr>
            <a:spLocks noChangeArrowheads="1"/>
          </p:cNvSpPr>
          <p:nvPr/>
        </p:nvSpPr>
        <p:spPr bwMode="auto">
          <a:xfrm>
            <a:off x="0" y="3964900"/>
            <a:ext cx="9144000" cy="289310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Explanation: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error was that the program was concatenating the strings "10" and "20", instead of summing the numbers 10 and 20.</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fix involves using the arithmetic sum (10 + 20) to correctly compute and display the result. </a:t>
            </a:r>
          </a:p>
        </p:txBody>
      </p:sp>
    </p:spTree>
    <p:extLst>
      <p:ext uri="{BB962C8B-B14F-4D97-AF65-F5344CB8AC3E}">
        <p14:creationId xmlns:p14="http://schemas.microsoft.com/office/powerpoint/2010/main" val="9431413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35</a:t>
            </a:fld>
            <a:endParaRPr lang="en-US" altLang="en-US" sz="1400"/>
          </a:p>
        </p:txBody>
      </p:sp>
      <p:sp>
        <p:nvSpPr>
          <p:cNvPr id="5" name="TextBox 4">
            <a:extLst>
              <a:ext uri="{FF2B5EF4-FFF2-40B4-BE49-F238E27FC236}">
                <a16:creationId xmlns:a16="http://schemas.microsoft.com/office/drawing/2014/main" id="{2ACD8A18-7266-3C5D-EF51-B0B2A56D10AD}"/>
              </a:ext>
            </a:extLst>
          </p:cNvPr>
          <p:cNvSpPr txBox="1"/>
          <p:nvPr/>
        </p:nvSpPr>
        <p:spPr>
          <a:xfrm>
            <a:off x="0" y="-5418"/>
            <a:ext cx="9144000" cy="5840060"/>
          </a:xfrm>
          <a:prstGeom prst="rect">
            <a:avLst/>
          </a:prstGeom>
          <a:noFill/>
        </p:spPr>
        <p:txBody>
          <a:bodyPr wrap="square">
            <a:spAutoFit/>
          </a:bodyPr>
          <a:lstStyle/>
          <a:p>
            <a:pPr marL="0" marR="0">
              <a:lnSpc>
                <a:spcPct val="150000"/>
              </a:lnSpc>
              <a:spcBef>
                <a:spcPts val="0"/>
              </a:spcBef>
              <a:spcAft>
                <a:spcPts val="0"/>
              </a:spcAft>
            </a:pPr>
            <a:r>
              <a:rPr lang="en-US" sz="2800" b="1" dirty="0">
                <a:solidFill>
                  <a:srgbClr val="7F0055"/>
                </a:solidFill>
                <a:effectLst/>
                <a:highlight>
                  <a:srgbClr val="FFFFFF"/>
                </a:highlight>
                <a:latin typeface="Consolas" panose="020B0609020204030204" pitchFamily="49" charset="0"/>
              </a:rPr>
              <a:t>package</a:t>
            </a:r>
            <a:r>
              <a:rPr lang="en-US" sz="2800" dirty="0">
                <a:solidFill>
                  <a:srgbClr val="000000"/>
                </a:solidFill>
                <a:effectLst/>
                <a:highlight>
                  <a:srgbClr val="FFFFFF"/>
                </a:highlight>
                <a:latin typeface="Consolas" panose="020B0609020204030204" pitchFamily="49" charset="0"/>
              </a:rPr>
              <a:t> </a:t>
            </a:r>
            <a:r>
              <a:rPr lang="en-US" sz="2800" dirty="0" err="1">
                <a:solidFill>
                  <a:srgbClr val="000000"/>
                </a:solidFill>
                <a:effectLst/>
                <a:highlight>
                  <a:srgbClr val="FFFFFF"/>
                </a:highlight>
                <a:latin typeface="Consolas" panose="020B0609020204030204" pitchFamily="49" charset="0"/>
              </a:rPr>
              <a:t>sumCalculator</a:t>
            </a:r>
            <a:r>
              <a:rPr lang="en-US" sz="2800" dirty="0">
                <a:solidFill>
                  <a:srgbClr val="000000"/>
                </a:solidFill>
                <a:effectLst/>
                <a:highlight>
                  <a:srgbClr val="FFFFFF"/>
                </a:highlight>
                <a:latin typeface="Consolas" panose="020B0609020204030204" pitchFamily="49" charset="0"/>
              </a:rPr>
              <a:t>;</a:t>
            </a:r>
          </a:p>
          <a:p>
            <a:pPr marL="0" marR="0">
              <a:lnSpc>
                <a:spcPct val="150000"/>
              </a:lnSpc>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class</a:t>
            </a:r>
            <a:r>
              <a:rPr lang="en-US" sz="2800" dirty="0">
                <a:solidFill>
                  <a:srgbClr val="000000"/>
                </a:solidFill>
                <a:effectLst/>
                <a:highlight>
                  <a:srgbClr val="FFFFFF"/>
                </a:highlight>
                <a:latin typeface="Consolas" panose="020B0609020204030204" pitchFamily="49" charset="0"/>
              </a:rPr>
              <a:t> </a:t>
            </a:r>
            <a:r>
              <a:rPr lang="en-US" sz="2800" dirty="0" err="1">
                <a:solidFill>
                  <a:srgbClr val="000000"/>
                </a:solidFill>
                <a:effectLst/>
                <a:highlight>
                  <a:srgbClr val="FFFFFF"/>
                </a:highlight>
                <a:latin typeface="Consolas" panose="020B0609020204030204" pitchFamily="49" charset="0"/>
              </a:rPr>
              <a:t>SumCalculator</a:t>
            </a:r>
            <a:r>
              <a:rPr lang="en-US" sz="2800" dirty="0">
                <a:solidFill>
                  <a:srgbClr val="000000"/>
                </a:solidFill>
                <a:effectLst/>
                <a:highlight>
                  <a:srgbClr val="FFFFFF"/>
                </a:highlight>
                <a:latin typeface="Consolas" panose="020B0609020204030204" pitchFamily="49" charset="0"/>
              </a:rPr>
              <a:t> {</a:t>
            </a:r>
          </a:p>
          <a:p>
            <a:pPr marL="0" marR="0">
              <a:lnSpc>
                <a:spcPct val="150000"/>
              </a:lnSpc>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static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void</a:t>
            </a:r>
            <a:r>
              <a:rPr lang="en-US" sz="2800" dirty="0">
                <a:solidFill>
                  <a:srgbClr val="000000"/>
                </a:solidFill>
                <a:effectLst/>
                <a:highlight>
                  <a:srgbClr val="FFFFFF"/>
                </a:highlight>
                <a:latin typeface="Consolas" panose="020B0609020204030204" pitchFamily="49" charset="0"/>
              </a:rPr>
              <a:t> main(String[] </a:t>
            </a:r>
            <a:r>
              <a:rPr lang="en-US" sz="2800" dirty="0" err="1">
                <a:solidFill>
                  <a:srgbClr val="6A3E3E"/>
                </a:solidFill>
                <a:effectLst/>
                <a:highlight>
                  <a:srgbClr val="FFFFFF"/>
                </a:highlight>
                <a:latin typeface="Consolas" panose="020B0609020204030204" pitchFamily="49" charset="0"/>
              </a:rPr>
              <a:t>args</a:t>
            </a:r>
            <a:r>
              <a:rPr lang="en-US" sz="2800" dirty="0">
                <a:solidFill>
                  <a:srgbClr val="000000"/>
                </a:solidFill>
                <a:effectLst/>
                <a:highlight>
                  <a:srgbClr val="FFFFFF"/>
                </a:highlight>
                <a:latin typeface="Consolas" panose="020B0609020204030204" pitchFamily="49" charset="0"/>
              </a:rPr>
              <a:t>) {</a:t>
            </a:r>
          </a:p>
          <a:p>
            <a:pPr marL="0" marR="0">
              <a:lnSpc>
                <a:spcPct val="150000"/>
              </a:lnSpc>
              <a:spcBef>
                <a:spcPts val="0"/>
              </a:spcBef>
              <a:spcAft>
                <a:spcPts val="0"/>
              </a:spcAft>
            </a:pPr>
            <a:r>
              <a:rPr lang="en-US" sz="2800" dirty="0">
                <a:solidFill>
                  <a:srgbClr val="3F7F5F"/>
                </a:solidFill>
                <a:effectLst/>
                <a:highlight>
                  <a:srgbClr val="FFFFFF"/>
                </a:highlight>
                <a:latin typeface="Consolas" panose="020B0609020204030204" pitchFamily="49" charset="0"/>
              </a:rPr>
              <a:t>// The error was concatenating strings instead of performing arithmetic addition</a:t>
            </a:r>
            <a:endParaRPr lang="en-US" sz="2800" dirty="0">
              <a:solidFill>
                <a:srgbClr val="000000"/>
              </a:solidFill>
              <a:effectLst/>
              <a:highlight>
                <a:srgbClr val="FFFFFF"/>
              </a:highlight>
              <a:latin typeface="Consolas" panose="020B0609020204030204" pitchFamily="49" charset="0"/>
            </a:endParaRPr>
          </a:p>
          <a:p>
            <a:pPr marL="0" marR="0">
              <a:lnSpc>
                <a:spcPct val="150000"/>
              </a:lnSpc>
              <a:spcBef>
                <a:spcPts val="0"/>
              </a:spcBef>
              <a:spcAft>
                <a:spcPts val="0"/>
              </a:spcAft>
            </a:pPr>
            <a:r>
              <a:rPr lang="en-US" sz="2800" dirty="0" err="1">
                <a:solidFill>
                  <a:srgbClr val="000000"/>
                </a:solidFill>
                <a:effectLst/>
                <a:highlight>
                  <a:srgbClr val="FFFFFF"/>
                </a:highlight>
                <a:latin typeface="Consolas" panose="020B0609020204030204" pitchFamily="49" charset="0"/>
              </a:rPr>
              <a:t>System.</a:t>
            </a:r>
            <a:r>
              <a:rPr lang="en-US" sz="2800" b="1" i="1" dirty="0" err="1">
                <a:solidFill>
                  <a:srgbClr val="0000C0"/>
                </a:solidFill>
                <a:effectLst/>
                <a:highlight>
                  <a:srgbClr val="FFFFFF"/>
                </a:highlight>
                <a:latin typeface="Consolas" panose="020B0609020204030204" pitchFamily="49" charset="0"/>
              </a:rPr>
              <a:t>out</a:t>
            </a:r>
            <a:r>
              <a:rPr lang="en-US" sz="2800" dirty="0" err="1">
                <a:solidFill>
                  <a:srgbClr val="000000"/>
                </a:solidFill>
                <a:effectLst/>
                <a:highlight>
                  <a:srgbClr val="FFFFFF"/>
                </a:highlight>
                <a:latin typeface="Consolas" panose="020B0609020204030204" pitchFamily="49" charset="0"/>
              </a:rPr>
              <a:t>.</a:t>
            </a:r>
            <a:r>
              <a:rPr lang="en-US" sz="2800" u="sng" dirty="0" err="1">
                <a:solidFill>
                  <a:srgbClr val="0066CC"/>
                </a:solidFill>
                <a:effectLst/>
                <a:highlight>
                  <a:srgbClr val="D4D4D4"/>
                </a:highlight>
                <a:latin typeface="Consolas" panose="020B0609020204030204" pitchFamily="49" charset="0"/>
              </a:rPr>
              <a:t>println</a:t>
            </a:r>
            <a:r>
              <a:rPr lang="en-US" sz="2800" dirty="0">
                <a:solidFill>
                  <a:srgbClr val="000000"/>
                </a:solidFill>
                <a:effectLst/>
                <a:highlight>
                  <a:srgbClr val="FFFFFF"/>
                </a:highlight>
                <a:latin typeface="Consolas" panose="020B0609020204030204" pitchFamily="49" charset="0"/>
              </a:rPr>
              <a:t>(</a:t>
            </a:r>
            <a:r>
              <a:rPr lang="en-US" sz="2800" dirty="0">
                <a:solidFill>
                  <a:srgbClr val="2A00FF"/>
                </a:solidFill>
                <a:effectLst/>
                <a:highlight>
                  <a:srgbClr val="FFFFFF"/>
                </a:highlight>
                <a:latin typeface="Consolas" panose="020B0609020204030204" pitchFamily="49" charset="0"/>
              </a:rPr>
              <a:t>"The sum of 10 and 20 is "</a:t>
            </a:r>
            <a:r>
              <a:rPr lang="en-US" sz="2800" dirty="0">
                <a:solidFill>
                  <a:srgbClr val="000000"/>
                </a:solidFill>
                <a:effectLst/>
                <a:highlight>
                  <a:srgbClr val="FFFFFF"/>
                </a:highlight>
                <a:latin typeface="Consolas" panose="020B0609020204030204" pitchFamily="49" charset="0"/>
              </a:rPr>
              <a:t> + (10 + 20));</a:t>
            </a:r>
          </a:p>
          <a:p>
            <a:pPr marL="0" marR="0">
              <a:lnSpc>
                <a:spcPct val="150000"/>
              </a:lnSpc>
              <a:spcBef>
                <a:spcPts val="0"/>
              </a:spcBef>
              <a:spcAft>
                <a:spcPts val="0"/>
              </a:spcAft>
            </a:pPr>
            <a:r>
              <a:rPr lang="en-US" sz="2800" dirty="0">
                <a:solidFill>
                  <a:srgbClr val="000000"/>
                </a:solidFill>
                <a:effectLst/>
                <a:highlight>
                  <a:srgbClr val="FFFFFF"/>
                </a:highlight>
                <a:latin typeface="Consolas" panose="020B0609020204030204" pitchFamily="49" charset="0"/>
              </a:rPr>
              <a:t>}</a:t>
            </a:r>
          </a:p>
          <a:p>
            <a:pPr marL="0" marR="0">
              <a:lnSpc>
                <a:spcPct val="150000"/>
              </a:lnSpc>
              <a:spcBef>
                <a:spcPts val="0"/>
              </a:spcBef>
              <a:spcAft>
                <a:spcPts val="0"/>
              </a:spcAft>
            </a:pPr>
            <a:r>
              <a:rPr lang="en-US" sz="2800" dirty="0">
                <a:solidFill>
                  <a:srgbClr val="000000"/>
                </a:solidFill>
                <a:effectLst/>
                <a:highlight>
                  <a:srgbClr val="FFFFFF"/>
                </a:highlight>
                <a:latin typeface="Consolas" panose="020B0609020204030204" pitchFamily="49" charset="0"/>
              </a:rPr>
              <a:t>}</a:t>
            </a:r>
          </a:p>
        </p:txBody>
      </p:sp>
      <p:sp>
        <p:nvSpPr>
          <p:cNvPr id="8" name="Rectangle 1">
            <a:extLst>
              <a:ext uri="{FF2B5EF4-FFF2-40B4-BE49-F238E27FC236}">
                <a16:creationId xmlns:a16="http://schemas.microsoft.com/office/drawing/2014/main" id="{2074F1E9-D71F-2C8D-E200-1F4361FBEEA8}"/>
              </a:ext>
            </a:extLst>
          </p:cNvPr>
          <p:cNvSpPr>
            <a:spLocks noChangeArrowheads="1"/>
          </p:cNvSpPr>
          <p:nvPr/>
        </p:nvSpPr>
        <p:spPr bwMode="auto">
          <a:xfrm>
            <a:off x="0" y="5838620"/>
            <a:ext cx="9144000" cy="671851"/>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code is now placed within the </a:t>
            </a:r>
            <a:r>
              <a:rPr kumimoji="0" lang="en-US" altLang="en-US" sz="28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sumCalculator</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package </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pic>
        <p:nvPicPr>
          <p:cNvPr id="9" name="Picture 8">
            <a:extLst>
              <a:ext uri="{FF2B5EF4-FFF2-40B4-BE49-F238E27FC236}">
                <a16:creationId xmlns:a16="http://schemas.microsoft.com/office/drawing/2014/main" id="{DD294BC2-B57E-0C1E-65DE-6F74E5647D0A}"/>
              </a:ext>
            </a:extLst>
          </p:cNvPr>
          <p:cNvPicPr>
            <a:picLocks noChangeAspect="1"/>
          </p:cNvPicPr>
          <p:nvPr/>
        </p:nvPicPr>
        <p:blipFill rotWithShape="1">
          <a:blip r:embed="rId2"/>
          <a:srcRect l="24756" t="55528" r="54146" b="34715"/>
          <a:stretch/>
        </p:blipFill>
        <p:spPr>
          <a:xfrm>
            <a:off x="2810107" y="4189086"/>
            <a:ext cx="6333893" cy="1647545"/>
          </a:xfrm>
          <a:prstGeom prst="rect">
            <a:avLst/>
          </a:prstGeom>
          <a:ln w="28575">
            <a:solidFill>
              <a:srgbClr val="FF0000"/>
            </a:solidFill>
          </a:ln>
        </p:spPr>
      </p:pic>
    </p:spTree>
    <p:extLst>
      <p:ext uri="{BB962C8B-B14F-4D97-AF65-F5344CB8AC3E}">
        <p14:creationId xmlns:p14="http://schemas.microsoft.com/office/powerpoint/2010/main" val="16049801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36</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570060"/>
            <a:ext cx="7772400" cy="814260"/>
          </a:xfrm>
        </p:spPr>
        <p:txBody>
          <a:bodyPr>
            <a:noAutofit/>
          </a:bodyPr>
          <a:lstStyle/>
          <a:p>
            <a:r>
              <a:rPr lang="en-US" altLang="en-US" sz="2800" dirty="0">
                <a:latin typeface="Calibri" panose="020F0502020204030204" pitchFamily="34" charset="0"/>
                <a:cs typeface="Calibri" panose="020F0502020204030204" pitchFamily="34" charset="0"/>
              </a:rPr>
              <a:t>Part 2: Fixing the Syntax Error:</a:t>
            </a:r>
            <a:br>
              <a:rPr lang="en-US" altLang="en-US" sz="2800" dirty="0">
                <a:latin typeface="Calibri" panose="020F0502020204030204" pitchFamily="34" charset="0"/>
                <a:cs typeface="Calibri" panose="020F0502020204030204" pitchFamily="34" charset="0"/>
              </a:rPr>
            </a:br>
            <a:r>
              <a:rPr lang="en-US" altLang="en-US" sz="2800" dirty="0">
                <a:latin typeface="Calibri" panose="020F0502020204030204" pitchFamily="34" charset="0"/>
                <a:cs typeface="Calibri" panose="020F0502020204030204" pitchFamily="34" charset="0"/>
              </a:rPr>
              <a:t>Original Program:</a:t>
            </a:r>
            <a:endParaRPr lang="en-US" altLang="en-US" sz="2800" b="1" dirty="0">
              <a:latin typeface="Calibri" panose="020F0502020204030204" pitchFamily="34" charset="0"/>
              <a:cs typeface="Calibri" panose="020F0502020204030204" pitchFamily="34" charset="0"/>
            </a:endParaRPr>
          </a:p>
        </p:txBody>
      </p:sp>
      <p:sp>
        <p:nvSpPr>
          <p:cNvPr id="4" name="Rectangle: Rounded Corners 3">
            <a:extLst>
              <a:ext uri="{FF2B5EF4-FFF2-40B4-BE49-F238E27FC236}">
                <a16:creationId xmlns:a16="http://schemas.microsoft.com/office/drawing/2014/main" id="{03AC09E4-409E-CEFB-E4E3-70A161C4178A}"/>
              </a:ext>
            </a:extLst>
          </p:cNvPr>
          <p:cNvSpPr/>
          <p:nvPr/>
        </p:nvSpPr>
        <p:spPr>
          <a:xfrm>
            <a:off x="7081023" y="5923173"/>
            <a:ext cx="932985" cy="25088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Box 4">
            <a:extLst>
              <a:ext uri="{FF2B5EF4-FFF2-40B4-BE49-F238E27FC236}">
                <a16:creationId xmlns:a16="http://schemas.microsoft.com/office/drawing/2014/main" id="{2ACD8A18-7266-3C5D-EF51-B0B2A56D10AD}"/>
              </a:ext>
            </a:extLst>
          </p:cNvPr>
          <p:cNvSpPr txBox="1"/>
          <p:nvPr/>
        </p:nvSpPr>
        <p:spPr>
          <a:xfrm>
            <a:off x="0" y="1769715"/>
            <a:ext cx="9144000" cy="2246769"/>
          </a:xfrm>
          <a:prstGeom prst="rect">
            <a:avLst/>
          </a:prstGeom>
          <a:noFill/>
        </p:spPr>
        <p:txBody>
          <a:bodyPr wrap="square">
            <a:spAutoFit/>
          </a:bodyPr>
          <a:lstStyle/>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class</a:t>
            </a:r>
            <a:r>
              <a:rPr lang="en-US" sz="2800" dirty="0">
                <a:solidFill>
                  <a:srgbClr val="000000"/>
                </a:solidFill>
                <a:effectLst/>
                <a:highlight>
                  <a:srgbClr val="FFFFFF"/>
                </a:highlight>
                <a:latin typeface="Consolas" panose="020B0609020204030204" pitchFamily="49" charset="0"/>
              </a:rPr>
              <a:t> </a:t>
            </a:r>
            <a:r>
              <a:rPr lang="en-US" sz="2800" u="sng" dirty="0">
                <a:solidFill>
                  <a:srgbClr val="000000"/>
                </a:solidFill>
                <a:effectLst/>
                <a:highlight>
                  <a:srgbClr val="FFFFFF"/>
                </a:highlight>
                <a:latin typeface="Consolas" panose="020B0609020204030204" pitchFamily="49" charset="0"/>
              </a:rPr>
              <a:t>Tester</a:t>
            </a:r>
            <a:r>
              <a:rPr lang="en-US" sz="2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static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void</a:t>
            </a:r>
            <a:r>
              <a:rPr lang="en-US" sz="2800" dirty="0">
                <a:solidFill>
                  <a:srgbClr val="000000"/>
                </a:solidFill>
                <a:effectLst/>
                <a:highlight>
                  <a:srgbClr val="FFFFFF"/>
                </a:highlight>
                <a:latin typeface="Consolas" panose="020B0609020204030204" pitchFamily="49" charset="0"/>
              </a:rPr>
              <a:t> main (</a:t>
            </a:r>
            <a:r>
              <a:rPr lang="en-US" sz="2800" u="sng" dirty="0">
                <a:solidFill>
                  <a:srgbClr val="000000"/>
                </a:solidFill>
                <a:effectLst/>
                <a:highlight>
                  <a:srgbClr val="FFFFFF"/>
                </a:highlight>
                <a:latin typeface="Consolas" panose="020B0609020204030204" pitchFamily="49" charset="0"/>
              </a:rPr>
              <a:t>string</a:t>
            </a:r>
            <a:r>
              <a:rPr lang="en-US" sz="2800" dirty="0">
                <a:solidFill>
                  <a:srgbClr val="000000"/>
                </a:solidFill>
                <a:effectLst/>
                <a:highlight>
                  <a:srgbClr val="FFFFFF"/>
                </a:highlight>
                <a:latin typeface="Consolas" panose="020B0609020204030204" pitchFamily="49" charset="0"/>
              </a:rPr>
              <a:t> [] a) {</a:t>
            </a:r>
          </a:p>
          <a:p>
            <a:pPr marL="0" marR="0">
              <a:spcBef>
                <a:spcPts val="0"/>
              </a:spcBef>
              <a:spcAft>
                <a:spcPts val="0"/>
              </a:spcAft>
            </a:pPr>
            <a:r>
              <a:rPr lang="en-US" sz="2800" dirty="0" err="1">
                <a:solidFill>
                  <a:srgbClr val="000000"/>
                </a:solidFill>
                <a:effectLst/>
                <a:highlight>
                  <a:srgbClr val="FFFFFF"/>
                </a:highlight>
                <a:latin typeface="Consolas" panose="020B0609020204030204" pitchFamily="49" charset="0"/>
              </a:rPr>
              <a:t>System.out.println</a:t>
            </a:r>
            <a:r>
              <a:rPr lang="en-US" sz="2800" dirty="0">
                <a:solidFill>
                  <a:srgbClr val="000000"/>
                </a:solidFill>
                <a:effectLst/>
                <a:highlight>
                  <a:srgbClr val="FFFFFF"/>
                </a:highlight>
                <a:latin typeface="Consolas" panose="020B0609020204030204" pitchFamily="49" charset="0"/>
              </a:rPr>
              <a:t>(</a:t>
            </a:r>
            <a:r>
              <a:rPr lang="en-US" sz="2800" u="sng" dirty="0">
                <a:solidFill>
                  <a:srgbClr val="000000"/>
                </a:solidFill>
                <a:effectLst/>
                <a:highlight>
                  <a:srgbClr val="FFFFFF"/>
                </a:highlight>
                <a:latin typeface="Consolas" panose="020B0609020204030204" pitchFamily="49" charset="0"/>
              </a:rPr>
              <a:t>hello</a:t>
            </a:r>
            <a:r>
              <a:rPr lang="en-US" sz="2800" dirty="0">
                <a:solidFill>
                  <a:srgbClr val="000000"/>
                </a:solidFill>
                <a:effectLst/>
                <a:highlight>
                  <a:srgbClr val="FFFFFF"/>
                </a:highlight>
                <a:latin typeface="Consolas" panose="020B0609020204030204" pitchFamily="49" charset="0"/>
              </a:rPr>
              <a:t> </a:t>
            </a:r>
            <a:r>
              <a:rPr lang="en-US" sz="2800" u="sng" dirty="0">
                <a:solidFill>
                  <a:srgbClr val="000000"/>
                </a:solidFill>
                <a:effectLst/>
                <a:highlight>
                  <a:srgbClr val="FFFFFF"/>
                </a:highlight>
                <a:latin typeface="Consolas" panose="020B0609020204030204" pitchFamily="49" charset="0"/>
              </a:rPr>
              <a:t>students</a:t>
            </a:r>
            <a:r>
              <a:rPr lang="en-US" sz="2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800" dirty="0">
                <a:solidFill>
                  <a:srgbClr val="000000"/>
                </a:solidFill>
                <a:effectLst/>
                <a:highlight>
                  <a:srgbClr val="FFFFFF"/>
                </a:highlight>
                <a:latin typeface="Consolas" panose="020B0609020204030204" pitchFamily="49" charset="0"/>
              </a:rPr>
              <a:t>}</a:t>
            </a:r>
          </a:p>
        </p:txBody>
      </p:sp>
      <p:sp>
        <p:nvSpPr>
          <p:cNvPr id="8" name="Rectangle 1">
            <a:extLst>
              <a:ext uri="{FF2B5EF4-FFF2-40B4-BE49-F238E27FC236}">
                <a16:creationId xmlns:a16="http://schemas.microsoft.com/office/drawing/2014/main" id="{2074F1E9-D71F-2C8D-E200-1F4361FBEEA8}"/>
              </a:ext>
            </a:extLst>
          </p:cNvPr>
          <p:cNvSpPr>
            <a:spLocks noChangeArrowheads="1"/>
          </p:cNvSpPr>
          <p:nvPr/>
        </p:nvSpPr>
        <p:spPr bwMode="auto">
          <a:xfrm>
            <a:off x="0" y="3964900"/>
            <a:ext cx="9144000" cy="289310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Problem: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data type string should be capitalized to String.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System.out.println</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statement should have the text "hello students" inside quotation marks.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array brackets should be placed immediately after String, like String[].</a:t>
            </a:r>
          </a:p>
        </p:txBody>
      </p:sp>
    </p:spTree>
    <p:extLst>
      <p:ext uri="{BB962C8B-B14F-4D97-AF65-F5344CB8AC3E}">
        <p14:creationId xmlns:p14="http://schemas.microsoft.com/office/powerpoint/2010/main" val="10328272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1">
            <a:extLst>
              <a:ext uri="{FF2B5EF4-FFF2-40B4-BE49-F238E27FC236}">
                <a16:creationId xmlns:a16="http://schemas.microsoft.com/office/drawing/2014/main" id="{2074F1E9-D71F-2C8D-E200-1F4361FBEEA8}"/>
              </a:ext>
            </a:extLst>
          </p:cNvPr>
          <p:cNvSpPr>
            <a:spLocks noChangeArrowheads="1"/>
          </p:cNvSpPr>
          <p:nvPr/>
        </p:nvSpPr>
        <p:spPr bwMode="auto">
          <a:xfrm>
            <a:off x="0" y="3534013"/>
            <a:ext cx="9144000" cy="3323987"/>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Explanation: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Capitalization:</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string type was corrected to String, which is the correct data type in Java.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Quotations: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text inside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System.out.println</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now has proper quotation marks around it.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Array Brackets: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array brackets are correctly positioned after String[].</a:t>
            </a:r>
          </a:p>
        </p:txBody>
      </p:sp>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37</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257473"/>
            <a:ext cx="7772400" cy="814260"/>
          </a:xfrm>
        </p:spPr>
        <p:txBody>
          <a:bodyPr>
            <a:noAutofit/>
          </a:bodyPr>
          <a:lstStyle/>
          <a:p>
            <a:r>
              <a:rPr lang="en-US" altLang="en-US" sz="2800" dirty="0">
                <a:latin typeface="Calibri" panose="020F0502020204030204" pitchFamily="34" charset="0"/>
                <a:cs typeface="Calibri" panose="020F0502020204030204" pitchFamily="34" charset="0"/>
              </a:rPr>
              <a:t>Fixed Program:</a:t>
            </a:r>
            <a:endParaRPr lang="en-US" altLang="en-US" sz="2800" b="1"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2ACD8A18-7266-3C5D-EF51-B0B2A56D10AD}"/>
              </a:ext>
            </a:extLst>
          </p:cNvPr>
          <p:cNvSpPr txBox="1"/>
          <p:nvPr/>
        </p:nvSpPr>
        <p:spPr>
          <a:xfrm>
            <a:off x="0" y="250965"/>
            <a:ext cx="9144000" cy="3539430"/>
          </a:xfrm>
          <a:prstGeom prst="rect">
            <a:avLst/>
          </a:prstGeom>
          <a:noFill/>
        </p:spPr>
        <p:txBody>
          <a:bodyPr wrap="square">
            <a:spAutoFit/>
          </a:bodyPr>
          <a:lstStyle/>
          <a:p>
            <a:pPr marL="0" marR="0">
              <a:spcBef>
                <a:spcPts val="0"/>
              </a:spcBef>
              <a:spcAft>
                <a:spcPts val="0"/>
              </a:spcAft>
            </a:pPr>
            <a:r>
              <a:rPr lang="en-US" sz="2800" dirty="0">
                <a:solidFill>
                  <a:srgbClr val="3F7F5F"/>
                </a:solidFill>
                <a:effectLst/>
                <a:highlight>
                  <a:srgbClr val="FFFFFF"/>
                </a:highlight>
                <a:latin typeface="Consolas" panose="020B0609020204030204" pitchFamily="49" charset="0"/>
              </a:rPr>
              <a:t>//Errors fixed: capitalized "string" to "String", added quotes around "hello students"</a:t>
            </a:r>
            <a:endParaRPr lang="en-US" sz="2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class</a:t>
            </a:r>
            <a:r>
              <a:rPr lang="en-US" sz="2800" dirty="0">
                <a:solidFill>
                  <a:srgbClr val="000000"/>
                </a:solidFill>
                <a:effectLst/>
                <a:highlight>
                  <a:srgbClr val="FFFFFF"/>
                </a:highlight>
                <a:latin typeface="Consolas" panose="020B0609020204030204" pitchFamily="49" charset="0"/>
              </a:rPr>
              <a:t> </a:t>
            </a:r>
            <a:r>
              <a:rPr lang="en-US" sz="2800" u="sng" dirty="0">
                <a:solidFill>
                  <a:srgbClr val="000000"/>
                </a:solidFill>
                <a:effectLst/>
                <a:highlight>
                  <a:srgbClr val="FFFFFF"/>
                </a:highlight>
                <a:latin typeface="Consolas" panose="020B0609020204030204" pitchFamily="49" charset="0"/>
              </a:rPr>
              <a:t>Tester</a:t>
            </a:r>
            <a:r>
              <a:rPr lang="en-US" sz="2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static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void</a:t>
            </a:r>
            <a:r>
              <a:rPr lang="en-US" sz="2800" dirty="0">
                <a:solidFill>
                  <a:srgbClr val="000000"/>
                </a:solidFill>
                <a:effectLst/>
                <a:highlight>
                  <a:srgbClr val="FFFFFF"/>
                </a:highlight>
                <a:latin typeface="Consolas" panose="020B0609020204030204" pitchFamily="49" charset="0"/>
              </a:rPr>
              <a:t> main(String[] </a:t>
            </a:r>
            <a:r>
              <a:rPr lang="en-US" sz="2800" dirty="0" err="1">
                <a:solidFill>
                  <a:srgbClr val="6A3E3E"/>
                </a:solidFill>
                <a:effectLst/>
                <a:highlight>
                  <a:srgbClr val="FFFFFF"/>
                </a:highlight>
                <a:latin typeface="Consolas" panose="020B0609020204030204" pitchFamily="49" charset="0"/>
              </a:rPr>
              <a:t>args</a:t>
            </a:r>
            <a:r>
              <a:rPr lang="en-US" sz="2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800" dirty="0" err="1">
                <a:solidFill>
                  <a:srgbClr val="000000"/>
                </a:solidFill>
                <a:effectLst/>
                <a:highlight>
                  <a:srgbClr val="FFFFFF"/>
                </a:highlight>
                <a:latin typeface="Consolas" panose="020B0609020204030204" pitchFamily="49" charset="0"/>
              </a:rPr>
              <a:t>System.</a:t>
            </a:r>
            <a:r>
              <a:rPr lang="en-US" sz="2800" b="1" i="1" dirty="0" err="1">
                <a:solidFill>
                  <a:srgbClr val="0000C0"/>
                </a:solidFill>
                <a:effectLst/>
                <a:highlight>
                  <a:srgbClr val="FFFFFF"/>
                </a:highlight>
                <a:latin typeface="Consolas" panose="020B0609020204030204" pitchFamily="49" charset="0"/>
              </a:rPr>
              <a:t>out</a:t>
            </a:r>
            <a:r>
              <a:rPr lang="en-US" sz="2800" dirty="0" err="1">
                <a:solidFill>
                  <a:srgbClr val="000000"/>
                </a:solidFill>
                <a:effectLst/>
                <a:highlight>
                  <a:srgbClr val="FFFFFF"/>
                </a:highlight>
                <a:latin typeface="Consolas" panose="020B0609020204030204" pitchFamily="49" charset="0"/>
              </a:rPr>
              <a:t>.println</a:t>
            </a:r>
            <a:r>
              <a:rPr lang="en-US" sz="2800" dirty="0">
                <a:solidFill>
                  <a:srgbClr val="000000"/>
                </a:solidFill>
                <a:effectLst/>
                <a:highlight>
                  <a:srgbClr val="FFFFFF"/>
                </a:highlight>
                <a:latin typeface="Consolas" panose="020B0609020204030204" pitchFamily="49" charset="0"/>
              </a:rPr>
              <a:t>(</a:t>
            </a:r>
            <a:r>
              <a:rPr lang="en-US" sz="2800" dirty="0">
                <a:solidFill>
                  <a:srgbClr val="2A00FF"/>
                </a:solidFill>
                <a:effectLst/>
                <a:highlight>
                  <a:srgbClr val="FFFFFF"/>
                </a:highlight>
                <a:latin typeface="Consolas" panose="020B0609020204030204" pitchFamily="49" charset="0"/>
              </a:rPr>
              <a:t>"hello students"</a:t>
            </a:r>
            <a:r>
              <a:rPr lang="en-US" sz="2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800" dirty="0">
                <a:solidFill>
                  <a:srgbClr val="000000"/>
                </a:solidFill>
                <a:effectLst/>
                <a:highlight>
                  <a:srgbClr val="FFFFFF"/>
                </a:highlight>
                <a:latin typeface="Consolas" panose="020B0609020204030204" pitchFamily="49" charset="0"/>
              </a:rPr>
              <a:t>}</a:t>
            </a:r>
          </a:p>
        </p:txBody>
      </p:sp>
    </p:spTree>
    <p:extLst>
      <p:ext uri="{BB962C8B-B14F-4D97-AF65-F5344CB8AC3E}">
        <p14:creationId xmlns:p14="http://schemas.microsoft.com/office/powerpoint/2010/main" val="13657870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38</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4260"/>
          </a:xfrm>
        </p:spPr>
        <p:txBody>
          <a:bodyPr>
            <a:noAutofit/>
          </a:bodyPr>
          <a:lstStyle/>
          <a:p>
            <a:r>
              <a:rPr lang="en-US" altLang="en-US" sz="2800" dirty="0">
                <a:latin typeface="Calibri" panose="020F0502020204030204" pitchFamily="34" charset="0"/>
                <a:cs typeface="Calibri" panose="020F0502020204030204" pitchFamily="34" charset="0"/>
              </a:rPr>
              <a:t>Place the Code Within the Package, Run and Show the Results</a:t>
            </a:r>
            <a:endParaRPr lang="en-US" altLang="en-US" sz="2800" b="1"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2ACD8A18-7266-3C5D-EF51-B0B2A56D10AD}"/>
              </a:ext>
            </a:extLst>
          </p:cNvPr>
          <p:cNvSpPr txBox="1"/>
          <p:nvPr/>
        </p:nvSpPr>
        <p:spPr>
          <a:xfrm>
            <a:off x="22302" y="1154214"/>
            <a:ext cx="9144000" cy="3539430"/>
          </a:xfrm>
          <a:prstGeom prst="rect">
            <a:avLst/>
          </a:prstGeom>
          <a:noFill/>
        </p:spPr>
        <p:txBody>
          <a:bodyPr wrap="square">
            <a:spAutoFit/>
          </a:bodyPr>
          <a:lstStyle/>
          <a:p>
            <a:pPr marL="0" marR="0">
              <a:spcBef>
                <a:spcPts val="0"/>
              </a:spcBef>
              <a:spcAft>
                <a:spcPts val="0"/>
              </a:spcAft>
            </a:pPr>
            <a:r>
              <a:rPr lang="en-US" sz="2800" dirty="0">
                <a:solidFill>
                  <a:srgbClr val="3F7F5F"/>
                </a:solidFill>
                <a:effectLst/>
                <a:highlight>
                  <a:srgbClr val="FFFFFF"/>
                </a:highlight>
                <a:latin typeface="Consolas" panose="020B0609020204030204" pitchFamily="49" charset="0"/>
              </a:rPr>
              <a:t>//Errors fixed: capitalized "string" to "String", added quotes around "hello students"</a:t>
            </a:r>
            <a:endParaRPr lang="en-US" sz="2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class</a:t>
            </a:r>
            <a:r>
              <a:rPr lang="en-US" sz="2800" dirty="0">
                <a:solidFill>
                  <a:srgbClr val="000000"/>
                </a:solidFill>
                <a:effectLst/>
                <a:highlight>
                  <a:srgbClr val="FFFFFF"/>
                </a:highlight>
                <a:latin typeface="Consolas" panose="020B0609020204030204" pitchFamily="49" charset="0"/>
              </a:rPr>
              <a:t> </a:t>
            </a:r>
            <a:r>
              <a:rPr lang="en-US" sz="2800" u="sng" dirty="0">
                <a:solidFill>
                  <a:srgbClr val="000000"/>
                </a:solidFill>
                <a:effectLst/>
                <a:highlight>
                  <a:srgbClr val="FFFFFF"/>
                </a:highlight>
                <a:latin typeface="Consolas" panose="020B0609020204030204" pitchFamily="49" charset="0"/>
              </a:rPr>
              <a:t>Tester</a:t>
            </a:r>
            <a:r>
              <a:rPr lang="en-US" sz="2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800" b="1" dirty="0">
                <a:solidFill>
                  <a:srgbClr val="7F0055"/>
                </a:solidFill>
                <a:effectLst/>
                <a:highlight>
                  <a:srgbClr val="FFFFFF"/>
                </a:highlight>
                <a:latin typeface="Consolas" panose="020B0609020204030204" pitchFamily="49" charset="0"/>
              </a:rPr>
              <a:t>public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static</a:t>
            </a:r>
            <a:r>
              <a:rPr lang="en-US" sz="2800" dirty="0">
                <a:solidFill>
                  <a:srgbClr val="000000"/>
                </a:solidFill>
                <a:effectLst/>
                <a:highlight>
                  <a:srgbClr val="FFFFFF"/>
                </a:highlight>
                <a:latin typeface="Consolas" panose="020B0609020204030204" pitchFamily="49" charset="0"/>
              </a:rPr>
              <a:t> </a:t>
            </a:r>
            <a:r>
              <a:rPr lang="en-US" sz="2800" b="1" dirty="0">
                <a:solidFill>
                  <a:srgbClr val="7F0055"/>
                </a:solidFill>
                <a:effectLst/>
                <a:highlight>
                  <a:srgbClr val="FFFFFF"/>
                </a:highlight>
                <a:latin typeface="Consolas" panose="020B0609020204030204" pitchFamily="49" charset="0"/>
              </a:rPr>
              <a:t>void</a:t>
            </a:r>
            <a:r>
              <a:rPr lang="en-US" sz="2800" dirty="0">
                <a:solidFill>
                  <a:srgbClr val="000000"/>
                </a:solidFill>
                <a:effectLst/>
                <a:highlight>
                  <a:srgbClr val="FFFFFF"/>
                </a:highlight>
                <a:latin typeface="Consolas" panose="020B0609020204030204" pitchFamily="49" charset="0"/>
              </a:rPr>
              <a:t> main(String[] </a:t>
            </a:r>
            <a:r>
              <a:rPr lang="en-US" sz="2800" dirty="0" err="1">
                <a:solidFill>
                  <a:srgbClr val="6A3E3E"/>
                </a:solidFill>
                <a:effectLst/>
                <a:highlight>
                  <a:srgbClr val="FFFFFF"/>
                </a:highlight>
                <a:latin typeface="Consolas" panose="020B0609020204030204" pitchFamily="49" charset="0"/>
              </a:rPr>
              <a:t>args</a:t>
            </a:r>
            <a:r>
              <a:rPr lang="en-US" sz="2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800" dirty="0" err="1">
                <a:solidFill>
                  <a:srgbClr val="000000"/>
                </a:solidFill>
                <a:effectLst/>
                <a:highlight>
                  <a:srgbClr val="FFFFFF"/>
                </a:highlight>
                <a:latin typeface="Consolas" panose="020B0609020204030204" pitchFamily="49" charset="0"/>
              </a:rPr>
              <a:t>System.</a:t>
            </a:r>
            <a:r>
              <a:rPr lang="en-US" sz="2800" b="1" i="1" dirty="0" err="1">
                <a:solidFill>
                  <a:srgbClr val="0000C0"/>
                </a:solidFill>
                <a:effectLst/>
                <a:highlight>
                  <a:srgbClr val="FFFFFF"/>
                </a:highlight>
                <a:latin typeface="Consolas" panose="020B0609020204030204" pitchFamily="49" charset="0"/>
              </a:rPr>
              <a:t>out</a:t>
            </a:r>
            <a:r>
              <a:rPr lang="en-US" sz="2800" dirty="0" err="1">
                <a:solidFill>
                  <a:srgbClr val="000000"/>
                </a:solidFill>
                <a:effectLst/>
                <a:highlight>
                  <a:srgbClr val="FFFFFF"/>
                </a:highlight>
                <a:latin typeface="Consolas" panose="020B0609020204030204" pitchFamily="49" charset="0"/>
              </a:rPr>
              <a:t>.println</a:t>
            </a:r>
            <a:r>
              <a:rPr lang="en-US" sz="2800" dirty="0">
                <a:solidFill>
                  <a:srgbClr val="000000"/>
                </a:solidFill>
                <a:effectLst/>
                <a:highlight>
                  <a:srgbClr val="FFFFFF"/>
                </a:highlight>
                <a:latin typeface="Consolas" panose="020B0609020204030204" pitchFamily="49" charset="0"/>
              </a:rPr>
              <a:t>(</a:t>
            </a:r>
            <a:r>
              <a:rPr lang="en-US" sz="2800" dirty="0">
                <a:solidFill>
                  <a:srgbClr val="2A00FF"/>
                </a:solidFill>
                <a:effectLst/>
                <a:highlight>
                  <a:srgbClr val="FFFFFF"/>
                </a:highlight>
                <a:latin typeface="Consolas" panose="020B0609020204030204" pitchFamily="49" charset="0"/>
              </a:rPr>
              <a:t>"hello students"</a:t>
            </a:r>
            <a:r>
              <a:rPr lang="en-US" sz="2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800" dirty="0">
                <a:solidFill>
                  <a:srgbClr val="000000"/>
                </a:solidFill>
                <a:effectLst/>
                <a:highlight>
                  <a:srgbClr val="FFFFFF"/>
                </a:highlight>
                <a:latin typeface="Consolas" panose="020B0609020204030204" pitchFamily="49" charset="0"/>
              </a:rPr>
              <a:t>}</a:t>
            </a:r>
          </a:p>
        </p:txBody>
      </p:sp>
    </p:spTree>
    <p:extLst>
      <p:ext uri="{BB962C8B-B14F-4D97-AF65-F5344CB8AC3E}">
        <p14:creationId xmlns:p14="http://schemas.microsoft.com/office/powerpoint/2010/main" val="13393889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39</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6786" y="926850"/>
            <a:ext cx="9070428" cy="5613692"/>
          </a:xfrm>
        </p:spPr>
        <p:txBody>
          <a:bodyPr>
            <a:noAutofit/>
          </a:bodyPr>
          <a:lstStyle/>
          <a:p>
            <a:pPr marL="0" indent="0" algn="l">
              <a:buNone/>
            </a:pPr>
            <a:r>
              <a:rPr lang="en-US" sz="2200" b="1" i="0" u="none" strike="noStrike" baseline="0" dirty="0">
                <a:latin typeface="Arial-BoldMT"/>
              </a:rPr>
              <a:t>4.4 </a:t>
            </a:r>
            <a:r>
              <a:rPr lang="en-US" sz="2200" b="0" i="0" u="none" strike="noStrike" baseline="0" dirty="0">
                <a:latin typeface="ArialMT"/>
              </a:rPr>
              <a:t>(0.5%) (</a:t>
            </a:r>
            <a:r>
              <a:rPr lang="en-US" sz="2200" b="0" i="1" u="none" strike="noStrike" baseline="0" dirty="0">
                <a:latin typeface="Arial-ItalicMT"/>
              </a:rPr>
              <a:t>Basic Program Selections Exercise</a:t>
            </a:r>
            <a:r>
              <a:rPr lang="en-US" sz="2200" b="0" i="0" u="none" strike="noStrike" baseline="0" dirty="0">
                <a:latin typeface="ArialMT"/>
              </a:rPr>
              <a:t>) Write a program that prompts the user to enter an integer and determines whether it is divisible by 3 and 5, whether it is divisible by 3 or 5, and whether it is divisible by 3 or 5, but not both. In addition, as the output shows below, your program should abort and print out an error message if the integer entered is not an even number.</a:t>
            </a:r>
          </a:p>
          <a:p>
            <a:pPr algn="l"/>
            <a:r>
              <a:rPr lang="en-US" sz="2200" b="0" i="1" u="none" strike="noStrike" baseline="0" dirty="0">
                <a:latin typeface="Arial-ItalicMT"/>
              </a:rPr>
              <a:t>Here are sample runs of this program:</a:t>
            </a:r>
          </a:p>
          <a:p>
            <a:pPr algn="l"/>
            <a:r>
              <a:rPr lang="en-AU" sz="2200" b="0" i="1" u="none" strike="noStrike" baseline="0" dirty="0">
                <a:latin typeface="Calibri-Italic"/>
              </a:rPr>
              <a:t>Enter an even integer: 30</a:t>
            </a:r>
          </a:p>
          <a:p>
            <a:pPr algn="l"/>
            <a:r>
              <a:rPr lang="en-US" sz="2200" b="0" i="1" u="none" strike="noStrike" baseline="0" dirty="0">
                <a:latin typeface="Calibri-Italic"/>
              </a:rPr>
              <a:t>Is 30 divisible by 3 and 5? true</a:t>
            </a:r>
          </a:p>
          <a:p>
            <a:pPr algn="l"/>
            <a:r>
              <a:rPr lang="en-US" sz="2200" b="0" i="1" u="none" strike="noStrike" baseline="0" dirty="0">
                <a:latin typeface="Calibri-Italic"/>
              </a:rPr>
              <a:t>Is 30 divisible by 3 or 5? true</a:t>
            </a:r>
          </a:p>
          <a:p>
            <a:pPr algn="l"/>
            <a:r>
              <a:rPr lang="en-US" sz="2200" b="0" i="1" u="none" strike="noStrike" baseline="0" dirty="0">
                <a:latin typeface="Calibri-Italic"/>
              </a:rPr>
              <a:t>Is 30 divisible by 3 or 5, but not both? False</a:t>
            </a:r>
          </a:p>
          <a:p>
            <a:pPr algn="l"/>
            <a:r>
              <a:rPr lang="en-AU" sz="2200" b="0" i="1" u="none" strike="noStrike" baseline="0" dirty="0">
                <a:latin typeface="Calibri-Italic"/>
              </a:rPr>
              <a:t>Enter an even integer: 15</a:t>
            </a:r>
          </a:p>
          <a:p>
            <a:pPr algn="l"/>
            <a:r>
              <a:rPr lang="en-US" sz="2200" b="0" i="1" u="none" strike="noStrike" baseline="0" dirty="0">
                <a:latin typeface="Calibri-Italic"/>
              </a:rPr>
              <a:t>Input is not an even number. Please try again.</a:t>
            </a:r>
            <a:endParaRPr lang="en-US" sz="2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9355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pic>
        <p:nvPicPr>
          <p:cNvPr id="5" name="Picture 4">
            <a:extLst>
              <a:ext uri="{FF2B5EF4-FFF2-40B4-BE49-F238E27FC236}">
                <a16:creationId xmlns:a16="http://schemas.microsoft.com/office/drawing/2014/main" id="{87D5F539-C15C-F82D-8E30-2E544B3ED5E5}"/>
              </a:ext>
            </a:extLst>
          </p:cNvPr>
          <p:cNvPicPr>
            <a:picLocks noChangeAspect="1"/>
          </p:cNvPicPr>
          <p:nvPr/>
        </p:nvPicPr>
        <p:blipFill rotWithShape="1">
          <a:blip r:embed="rId2"/>
          <a:srcRect b="39834"/>
          <a:stretch/>
        </p:blipFill>
        <p:spPr>
          <a:xfrm>
            <a:off x="0" y="1141029"/>
            <a:ext cx="9144000" cy="3094640"/>
          </a:xfrm>
          <a:prstGeom prst="rect">
            <a:avLst/>
          </a:prstGeom>
        </p:spPr>
      </p:pic>
      <p:sp>
        <p:nvSpPr>
          <p:cNvPr id="6" name="Rectangle: Rounded Corners 5">
            <a:extLst>
              <a:ext uri="{FF2B5EF4-FFF2-40B4-BE49-F238E27FC236}">
                <a16:creationId xmlns:a16="http://schemas.microsoft.com/office/drawing/2014/main" id="{6876D50D-A6C5-8CBE-9301-E02272024584}"/>
              </a:ext>
            </a:extLst>
          </p:cNvPr>
          <p:cNvSpPr/>
          <p:nvPr/>
        </p:nvSpPr>
        <p:spPr>
          <a:xfrm>
            <a:off x="0" y="1261241"/>
            <a:ext cx="3594538" cy="451945"/>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449748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40</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pic>
        <p:nvPicPr>
          <p:cNvPr id="5" name="Picture 4">
            <a:extLst>
              <a:ext uri="{FF2B5EF4-FFF2-40B4-BE49-F238E27FC236}">
                <a16:creationId xmlns:a16="http://schemas.microsoft.com/office/drawing/2014/main" id="{486EA6E4-9366-4022-49F0-9F411F16A92E}"/>
              </a:ext>
            </a:extLst>
          </p:cNvPr>
          <p:cNvPicPr>
            <a:picLocks noChangeAspect="1"/>
          </p:cNvPicPr>
          <p:nvPr/>
        </p:nvPicPr>
        <p:blipFill rotWithShape="1">
          <a:blip r:embed="rId2"/>
          <a:srcRect r="22805" b="7182"/>
          <a:stretch/>
        </p:blipFill>
        <p:spPr>
          <a:xfrm>
            <a:off x="150541" y="819150"/>
            <a:ext cx="8842917" cy="5980843"/>
          </a:xfrm>
          <a:prstGeom prst="rect">
            <a:avLst/>
          </a:prstGeom>
        </p:spPr>
      </p:pic>
    </p:spTree>
    <p:extLst>
      <p:ext uri="{BB962C8B-B14F-4D97-AF65-F5344CB8AC3E}">
        <p14:creationId xmlns:p14="http://schemas.microsoft.com/office/powerpoint/2010/main" val="69428117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41</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pic>
        <p:nvPicPr>
          <p:cNvPr id="3" name="Picture 2">
            <a:extLst>
              <a:ext uri="{FF2B5EF4-FFF2-40B4-BE49-F238E27FC236}">
                <a16:creationId xmlns:a16="http://schemas.microsoft.com/office/drawing/2014/main" id="{155975BC-3A0E-E93E-3B98-7EB7CF6C9B85}"/>
              </a:ext>
            </a:extLst>
          </p:cNvPr>
          <p:cNvPicPr>
            <a:picLocks noChangeAspect="1"/>
          </p:cNvPicPr>
          <p:nvPr/>
        </p:nvPicPr>
        <p:blipFill rotWithShape="1">
          <a:blip r:embed="rId2"/>
          <a:srcRect r="30122" b="28211"/>
          <a:stretch/>
        </p:blipFill>
        <p:spPr>
          <a:xfrm>
            <a:off x="39029" y="1103470"/>
            <a:ext cx="9065941" cy="5239023"/>
          </a:xfrm>
          <a:prstGeom prst="rect">
            <a:avLst/>
          </a:prstGeom>
        </p:spPr>
      </p:pic>
    </p:spTree>
    <p:extLst>
      <p:ext uri="{BB962C8B-B14F-4D97-AF65-F5344CB8AC3E}">
        <p14:creationId xmlns:p14="http://schemas.microsoft.com/office/powerpoint/2010/main" val="148510652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42</a:t>
            </a:fld>
            <a:endParaRPr lang="en-US" altLang="en-US" sz="1400"/>
          </a:p>
        </p:txBody>
      </p:sp>
      <p:sp>
        <p:nvSpPr>
          <p:cNvPr id="6" name="TextBox 5">
            <a:extLst>
              <a:ext uri="{FF2B5EF4-FFF2-40B4-BE49-F238E27FC236}">
                <a16:creationId xmlns:a16="http://schemas.microsoft.com/office/drawing/2014/main" id="{3D8567F5-BB75-7A41-4E58-204CB6AD525A}"/>
              </a:ext>
            </a:extLst>
          </p:cNvPr>
          <p:cNvSpPr txBox="1"/>
          <p:nvPr/>
        </p:nvSpPr>
        <p:spPr>
          <a:xfrm>
            <a:off x="0" y="0"/>
            <a:ext cx="9144000" cy="7232749"/>
          </a:xfrm>
          <a:prstGeom prst="rect">
            <a:avLst/>
          </a:prstGeom>
          <a:solidFill>
            <a:schemeClr val="bg1"/>
          </a:solidFill>
        </p:spPr>
        <p:txBody>
          <a:bodyPr wrap="square">
            <a:spAutoFit/>
          </a:bodyPr>
          <a:lstStyle/>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package</a:t>
            </a:r>
            <a:r>
              <a:rPr lang="en-US" sz="1600" dirty="0">
                <a:solidFill>
                  <a:srgbClr val="000000"/>
                </a:solidFill>
                <a:effectLst/>
                <a:highlight>
                  <a:srgbClr val="FFFFFF"/>
                </a:highlight>
                <a:latin typeface="Consolas" panose="020B0609020204030204" pitchFamily="49" charset="0"/>
              </a:rPr>
              <a:t> </a:t>
            </a:r>
            <a:r>
              <a:rPr lang="en-US" sz="1600" dirty="0" err="1">
                <a:solidFill>
                  <a:srgbClr val="000000"/>
                </a:solidFill>
                <a:effectLst/>
                <a:highlight>
                  <a:srgbClr val="FFFFFF"/>
                </a:highlight>
                <a:latin typeface="Consolas" panose="020B0609020204030204" pitchFamily="49" charset="0"/>
              </a:rPr>
              <a:t>evenDivisibilityCheck</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import</a:t>
            </a:r>
            <a:r>
              <a:rPr lang="en-US" sz="1600" dirty="0">
                <a:solidFill>
                  <a:srgbClr val="000000"/>
                </a:solidFill>
                <a:effectLst/>
                <a:highlight>
                  <a:srgbClr val="FFFFFF"/>
                </a:highlight>
                <a:latin typeface="Consolas" panose="020B0609020204030204" pitchFamily="49" charset="0"/>
              </a:rPr>
              <a:t> </a:t>
            </a:r>
            <a:r>
              <a:rPr lang="en-US" sz="1600" dirty="0" err="1">
                <a:solidFill>
                  <a:srgbClr val="000000"/>
                </a:solidFill>
                <a:effectLst/>
                <a:highlight>
                  <a:srgbClr val="FFFFFF"/>
                </a:highlight>
                <a:latin typeface="Consolas" panose="020B0609020204030204" pitchFamily="49" charset="0"/>
              </a:rPr>
              <a:t>java.util.Scanner</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public</a:t>
            </a:r>
            <a:r>
              <a:rPr lang="en-US" sz="1600" dirty="0">
                <a:solidFill>
                  <a:srgbClr val="000000"/>
                </a:solidFill>
                <a:effectLst/>
                <a:highlight>
                  <a:srgbClr val="FFFFFF"/>
                </a:highlight>
                <a:latin typeface="Consolas" panose="020B0609020204030204" pitchFamily="49" charset="0"/>
              </a:rPr>
              <a:t> </a:t>
            </a:r>
            <a:r>
              <a:rPr lang="en-US" sz="1600" b="1" dirty="0">
                <a:solidFill>
                  <a:srgbClr val="7F0055"/>
                </a:solidFill>
                <a:effectLst/>
                <a:highlight>
                  <a:srgbClr val="FFFFFF"/>
                </a:highlight>
                <a:latin typeface="Consolas" panose="020B0609020204030204" pitchFamily="49" charset="0"/>
              </a:rPr>
              <a:t>class</a:t>
            </a:r>
            <a:r>
              <a:rPr lang="en-US" sz="1600" dirty="0">
                <a:solidFill>
                  <a:srgbClr val="000000"/>
                </a:solidFill>
                <a:effectLst/>
                <a:highlight>
                  <a:srgbClr val="FFFFFF"/>
                </a:highlight>
                <a:latin typeface="Consolas" panose="020B0609020204030204" pitchFamily="49" charset="0"/>
              </a:rPr>
              <a:t> </a:t>
            </a:r>
            <a:r>
              <a:rPr lang="en-US" sz="1600" dirty="0" err="1">
                <a:solidFill>
                  <a:srgbClr val="000000"/>
                </a:solidFill>
                <a:effectLst/>
                <a:highlight>
                  <a:srgbClr val="FFFFFF"/>
                </a:highlight>
                <a:latin typeface="Consolas" panose="020B0609020204030204" pitchFamily="49" charset="0"/>
              </a:rPr>
              <a:t>EvenDivisibilityCheck</a:t>
            </a:r>
            <a:r>
              <a:rPr lang="en-US" sz="16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public</a:t>
            </a:r>
            <a:r>
              <a:rPr lang="en-US" sz="1600" dirty="0">
                <a:solidFill>
                  <a:srgbClr val="000000"/>
                </a:solidFill>
                <a:effectLst/>
                <a:highlight>
                  <a:srgbClr val="FFFFFF"/>
                </a:highlight>
                <a:latin typeface="Consolas" panose="020B0609020204030204" pitchFamily="49" charset="0"/>
              </a:rPr>
              <a:t> </a:t>
            </a:r>
            <a:r>
              <a:rPr lang="en-US" sz="1600" b="1" dirty="0">
                <a:solidFill>
                  <a:srgbClr val="7F0055"/>
                </a:solidFill>
                <a:effectLst/>
                <a:highlight>
                  <a:srgbClr val="FFFFFF"/>
                </a:highlight>
                <a:latin typeface="Consolas" panose="020B0609020204030204" pitchFamily="49" charset="0"/>
              </a:rPr>
              <a:t>static</a:t>
            </a:r>
            <a:r>
              <a:rPr lang="en-US" sz="1600" dirty="0">
                <a:solidFill>
                  <a:srgbClr val="000000"/>
                </a:solidFill>
                <a:effectLst/>
                <a:highlight>
                  <a:srgbClr val="FFFFFF"/>
                </a:highlight>
                <a:latin typeface="Consolas" panose="020B0609020204030204" pitchFamily="49" charset="0"/>
              </a:rPr>
              <a:t> </a:t>
            </a:r>
            <a:r>
              <a:rPr lang="en-US" sz="1600" b="1" dirty="0">
                <a:solidFill>
                  <a:srgbClr val="7F0055"/>
                </a:solidFill>
                <a:effectLst/>
                <a:highlight>
                  <a:srgbClr val="FFFFFF"/>
                </a:highlight>
                <a:latin typeface="Consolas" panose="020B0609020204030204" pitchFamily="49" charset="0"/>
              </a:rPr>
              <a:t>void</a:t>
            </a:r>
            <a:r>
              <a:rPr lang="en-US" sz="1600" dirty="0">
                <a:solidFill>
                  <a:srgbClr val="000000"/>
                </a:solidFill>
                <a:effectLst/>
                <a:highlight>
                  <a:srgbClr val="FFFFFF"/>
                </a:highlight>
                <a:latin typeface="Consolas" panose="020B0609020204030204" pitchFamily="49" charset="0"/>
              </a:rPr>
              <a:t> main(String[] </a:t>
            </a:r>
            <a:r>
              <a:rPr lang="en-US" sz="1600" dirty="0" err="1">
                <a:solidFill>
                  <a:srgbClr val="6A3E3E"/>
                </a:solidFill>
                <a:effectLst/>
                <a:highlight>
                  <a:srgbClr val="FFFFFF"/>
                </a:highlight>
                <a:latin typeface="Consolas" panose="020B0609020204030204" pitchFamily="49" charset="0"/>
              </a:rPr>
              <a:t>args</a:t>
            </a:r>
            <a:r>
              <a:rPr lang="en-US" sz="16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Scanner </a:t>
            </a:r>
            <a:r>
              <a:rPr lang="en-US" sz="1600" dirty="0" err="1">
                <a:solidFill>
                  <a:srgbClr val="6A3E3E"/>
                </a:solidFill>
                <a:effectLst/>
                <a:highlight>
                  <a:srgbClr val="FFFFFF"/>
                </a:highlight>
                <a:latin typeface="Consolas" panose="020B0609020204030204" pitchFamily="49" charset="0"/>
              </a:rPr>
              <a:t>scanner</a:t>
            </a:r>
            <a:r>
              <a:rPr lang="en-US" sz="1600" dirty="0">
                <a:solidFill>
                  <a:srgbClr val="000000"/>
                </a:solidFill>
                <a:effectLst/>
                <a:highlight>
                  <a:srgbClr val="FFFFFF"/>
                </a:highlight>
                <a:latin typeface="Consolas" panose="020B0609020204030204" pitchFamily="49" charset="0"/>
              </a:rPr>
              <a:t> = </a:t>
            </a:r>
            <a:r>
              <a:rPr lang="en-US" sz="1600" b="1" dirty="0">
                <a:solidFill>
                  <a:srgbClr val="7F0055"/>
                </a:solidFill>
                <a:effectLst/>
                <a:highlight>
                  <a:srgbClr val="FFFFFF"/>
                </a:highlight>
                <a:latin typeface="Consolas" panose="020B0609020204030204" pitchFamily="49" charset="0"/>
              </a:rPr>
              <a:t>new</a:t>
            </a:r>
            <a:r>
              <a:rPr lang="en-US" sz="1600" dirty="0">
                <a:solidFill>
                  <a:srgbClr val="000000"/>
                </a:solidFill>
                <a:effectLst/>
                <a:highlight>
                  <a:srgbClr val="FFFFFF"/>
                </a:highlight>
                <a:latin typeface="Consolas" panose="020B0609020204030204" pitchFamily="49" charset="0"/>
              </a:rPr>
              <a:t> Scanner(System.</a:t>
            </a:r>
            <a:r>
              <a:rPr lang="en-US" sz="1600" b="1" i="1" dirty="0">
                <a:solidFill>
                  <a:srgbClr val="0000C0"/>
                </a:solidFill>
                <a:effectLst/>
                <a:highlight>
                  <a:srgbClr val="FFFFFF"/>
                </a:highlight>
                <a:latin typeface="Consolas" panose="020B0609020204030204" pitchFamily="49" charset="0"/>
              </a:rPr>
              <a:t>in</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Prompt the user to enter an even integer</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.print</a:t>
            </a:r>
            <a:r>
              <a:rPr lang="en-US" sz="1600" dirty="0">
                <a:solidFill>
                  <a:srgbClr val="000000"/>
                </a:solidFill>
                <a:effectLst/>
                <a:highlight>
                  <a:srgbClr val="FFFFFF"/>
                </a:highlight>
                <a:latin typeface="Consolas" panose="020B0609020204030204" pitchFamily="49" charset="0"/>
              </a:rPr>
              <a:t>(</a:t>
            </a:r>
            <a:r>
              <a:rPr lang="en-US" sz="1600" dirty="0">
                <a:solidFill>
                  <a:srgbClr val="2A00FF"/>
                </a:solidFill>
                <a:effectLst/>
                <a:highlight>
                  <a:srgbClr val="FFFFFF"/>
                </a:highlight>
                <a:latin typeface="Consolas" panose="020B0609020204030204" pitchFamily="49" charset="0"/>
              </a:rPr>
              <a:t>"Enter an even integer: "</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int</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a:t>
            </a:r>
            <a:r>
              <a:rPr lang="en-US" sz="1600" dirty="0" err="1">
                <a:solidFill>
                  <a:srgbClr val="6A3E3E"/>
                </a:solidFill>
                <a:effectLst/>
                <a:highlight>
                  <a:srgbClr val="FFFFFF"/>
                </a:highlight>
                <a:latin typeface="Consolas" panose="020B0609020204030204" pitchFamily="49" charset="0"/>
              </a:rPr>
              <a:t>scanner</a:t>
            </a:r>
            <a:r>
              <a:rPr lang="en-US" sz="1600" dirty="0" err="1">
                <a:solidFill>
                  <a:srgbClr val="000000"/>
                </a:solidFill>
                <a:effectLst/>
                <a:highlight>
                  <a:srgbClr val="FFFFFF"/>
                </a:highlight>
                <a:latin typeface="Consolas" panose="020B0609020204030204" pitchFamily="49" charset="0"/>
              </a:rPr>
              <a:t>.nextInt</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Check if the number is even</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if</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2 != 0) {</a:t>
            </a: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.println</a:t>
            </a:r>
            <a:r>
              <a:rPr lang="en-US" sz="1600" dirty="0">
                <a:solidFill>
                  <a:srgbClr val="000000"/>
                </a:solidFill>
                <a:effectLst/>
                <a:highlight>
                  <a:srgbClr val="FFFFFF"/>
                </a:highlight>
                <a:latin typeface="Consolas" panose="020B0609020204030204" pitchFamily="49" charset="0"/>
              </a:rPr>
              <a:t>(</a:t>
            </a:r>
            <a:r>
              <a:rPr lang="en-US" sz="1600" dirty="0">
                <a:solidFill>
                  <a:srgbClr val="2A00FF"/>
                </a:solidFill>
                <a:effectLst/>
                <a:highlight>
                  <a:srgbClr val="FFFFFF"/>
                </a:highlight>
                <a:latin typeface="Consolas" panose="020B0609020204030204" pitchFamily="49" charset="0"/>
              </a:rPr>
              <a:t>"Input is not an even number. Please try again."</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 </a:t>
            </a:r>
            <a:r>
              <a:rPr lang="en-US" sz="1600" b="1" dirty="0">
                <a:solidFill>
                  <a:srgbClr val="7F0055"/>
                </a:solidFill>
                <a:effectLst/>
                <a:highlight>
                  <a:srgbClr val="FFFFFF"/>
                </a:highlight>
                <a:latin typeface="Consolas" panose="020B0609020204030204" pitchFamily="49" charset="0"/>
              </a:rPr>
              <a:t>else</a:t>
            </a:r>
            <a:r>
              <a:rPr lang="en-US" sz="16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Check if the number is divisible by 3 and 5</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b="1" dirty="0" err="1">
                <a:solidFill>
                  <a:srgbClr val="7F0055"/>
                </a:solidFill>
                <a:effectLst/>
                <a:highlight>
                  <a:srgbClr val="FFFFFF"/>
                </a:highlight>
                <a:latin typeface="Consolas" panose="020B0609020204030204" pitchFamily="49" charset="0"/>
              </a:rPr>
              <a:t>boolean</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divisibleBy3And5</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3 == 0) &amp;&amp;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5 == 0);</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Check if the number is divisible by 3 or 5</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b="1" dirty="0" err="1">
                <a:solidFill>
                  <a:srgbClr val="7F0055"/>
                </a:solidFill>
                <a:effectLst/>
                <a:highlight>
                  <a:srgbClr val="FFFFFF"/>
                </a:highlight>
                <a:latin typeface="Consolas" panose="020B0609020204030204" pitchFamily="49" charset="0"/>
              </a:rPr>
              <a:t>boolean</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divisibleBy3Or5</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3 == 0)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5 == 0);</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Check if the number is divisible by 3 or 5, but not both</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b="1" dirty="0" err="1">
                <a:solidFill>
                  <a:srgbClr val="7F0055"/>
                </a:solidFill>
                <a:effectLst/>
                <a:highlight>
                  <a:srgbClr val="FFFFFF"/>
                </a:highlight>
                <a:latin typeface="Consolas" panose="020B0609020204030204" pitchFamily="49" charset="0"/>
              </a:rPr>
              <a:t>boolean</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divisibleBy3Or5ButNotBoth</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divisibleBy3Or5</a:t>
            </a:r>
            <a:r>
              <a:rPr lang="en-US" sz="1600" dirty="0">
                <a:solidFill>
                  <a:srgbClr val="000000"/>
                </a:solidFill>
                <a:effectLst/>
                <a:highlight>
                  <a:srgbClr val="FFFFFF"/>
                </a:highlight>
                <a:latin typeface="Consolas" panose="020B0609020204030204" pitchFamily="49" charset="0"/>
              </a:rPr>
              <a:t> &amp;&amp; !(</a:t>
            </a:r>
            <a:r>
              <a:rPr lang="en-US" sz="1600" dirty="0">
                <a:solidFill>
                  <a:srgbClr val="6A3E3E"/>
                </a:solidFill>
                <a:effectLst/>
                <a:highlight>
                  <a:srgbClr val="FFFFFF"/>
                </a:highlight>
                <a:latin typeface="Consolas" panose="020B0609020204030204" pitchFamily="49" charset="0"/>
              </a:rPr>
              <a:t>divisibleBy3And5</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Display the results</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.println</a:t>
            </a:r>
            <a:r>
              <a:rPr lang="en-US" sz="1600" dirty="0">
                <a:solidFill>
                  <a:srgbClr val="000000"/>
                </a:solidFill>
                <a:effectLst/>
                <a:highlight>
                  <a:srgbClr val="FFFFFF"/>
                </a:highlight>
                <a:latin typeface="Consolas" panose="020B0609020204030204" pitchFamily="49" charset="0"/>
              </a:rPr>
              <a:t>(</a:t>
            </a:r>
            <a:r>
              <a:rPr lang="en-US" sz="1600" dirty="0">
                <a:solidFill>
                  <a:srgbClr val="2A00FF"/>
                </a:solidFill>
                <a:effectLst/>
                <a:highlight>
                  <a:srgbClr val="FFFFFF"/>
                </a:highlight>
                <a:latin typeface="Consolas" panose="020B0609020204030204" pitchFamily="49" charset="0"/>
              </a:rPr>
              <a:t>"Is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a:t>
            </a:r>
            <a:r>
              <a:rPr lang="en-US" sz="1600" dirty="0">
                <a:solidFill>
                  <a:srgbClr val="2A00FF"/>
                </a:solidFill>
                <a:effectLst/>
                <a:highlight>
                  <a:srgbClr val="FFFFFF"/>
                </a:highlight>
                <a:latin typeface="Consolas" panose="020B0609020204030204" pitchFamily="49" charset="0"/>
              </a:rPr>
              <a:t>" divisible by 3 and 5?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divisibleBy3And5</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.println</a:t>
            </a:r>
            <a:r>
              <a:rPr lang="en-US" sz="1600" dirty="0">
                <a:solidFill>
                  <a:srgbClr val="000000"/>
                </a:solidFill>
                <a:effectLst/>
                <a:highlight>
                  <a:srgbClr val="FFFFFF"/>
                </a:highlight>
                <a:latin typeface="Consolas" panose="020B0609020204030204" pitchFamily="49" charset="0"/>
              </a:rPr>
              <a:t>(</a:t>
            </a:r>
            <a:r>
              <a:rPr lang="en-US" sz="1600" dirty="0">
                <a:solidFill>
                  <a:srgbClr val="2A00FF"/>
                </a:solidFill>
                <a:effectLst/>
                <a:highlight>
                  <a:srgbClr val="FFFFFF"/>
                </a:highlight>
                <a:latin typeface="Consolas" panose="020B0609020204030204" pitchFamily="49" charset="0"/>
              </a:rPr>
              <a:t>"Is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a:t>
            </a:r>
            <a:r>
              <a:rPr lang="en-US" sz="1600" dirty="0">
                <a:solidFill>
                  <a:srgbClr val="2A00FF"/>
                </a:solidFill>
                <a:effectLst/>
                <a:highlight>
                  <a:srgbClr val="FFFFFF"/>
                </a:highlight>
                <a:latin typeface="Consolas" panose="020B0609020204030204" pitchFamily="49" charset="0"/>
              </a:rPr>
              <a:t>" divisible by 3 or 5?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divisibleBy3Or5</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.println</a:t>
            </a:r>
            <a:r>
              <a:rPr lang="en-US" sz="1600" dirty="0">
                <a:solidFill>
                  <a:srgbClr val="000000"/>
                </a:solidFill>
                <a:effectLst/>
                <a:highlight>
                  <a:srgbClr val="FFFFFF"/>
                </a:highlight>
                <a:latin typeface="Consolas" panose="020B0609020204030204" pitchFamily="49" charset="0"/>
              </a:rPr>
              <a:t>(</a:t>
            </a:r>
            <a:r>
              <a:rPr lang="en-US" sz="1600" dirty="0">
                <a:solidFill>
                  <a:srgbClr val="2A00FF"/>
                </a:solidFill>
                <a:effectLst/>
                <a:highlight>
                  <a:srgbClr val="FFFFFF"/>
                </a:highlight>
                <a:latin typeface="Consolas" panose="020B0609020204030204" pitchFamily="49" charset="0"/>
              </a:rPr>
              <a:t>"Is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a:t>
            </a:r>
            <a:r>
              <a:rPr lang="en-US" sz="1600" dirty="0">
                <a:solidFill>
                  <a:srgbClr val="2A00FF"/>
                </a:solidFill>
                <a:effectLst/>
                <a:highlight>
                  <a:srgbClr val="FFFFFF"/>
                </a:highlight>
                <a:latin typeface="Consolas" panose="020B0609020204030204" pitchFamily="49" charset="0"/>
              </a:rPr>
              <a:t>" divisible by 3 or 5, but not both?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divisibleBy3Or5ButNotBoth</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Closing the scanner</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dirty="0" err="1">
                <a:solidFill>
                  <a:srgbClr val="6A3E3E"/>
                </a:solidFill>
                <a:effectLst/>
                <a:highlight>
                  <a:srgbClr val="FFFFFF"/>
                </a:highlight>
                <a:latin typeface="Consolas" panose="020B0609020204030204" pitchFamily="49" charset="0"/>
              </a:rPr>
              <a:t>scanner</a:t>
            </a:r>
            <a:r>
              <a:rPr lang="en-US" sz="1600" dirty="0" err="1">
                <a:solidFill>
                  <a:srgbClr val="000000"/>
                </a:solidFill>
                <a:effectLst/>
                <a:highlight>
                  <a:srgbClr val="FFFFFF"/>
                </a:highlight>
                <a:latin typeface="Consolas" panose="020B0609020204030204" pitchFamily="49" charset="0"/>
              </a:rPr>
              <a:t>.close</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a:t>
            </a:r>
          </a:p>
        </p:txBody>
      </p:sp>
      <p:pic>
        <p:nvPicPr>
          <p:cNvPr id="8" name="Picture 7">
            <a:extLst>
              <a:ext uri="{FF2B5EF4-FFF2-40B4-BE49-F238E27FC236}">
                <a16:creationId xmlns:a16="http://schemas.microsoft.com/office/drawing/2014/main" id="{5FECBB2D-7BCB-980B-0ED9-F8D0FEF0907E}"/>
              </a:ext>
            </a:extLst>
          </p:cNvPr>
          <p:cNvPicPr>
            <a:picLocks noChangeAspect="1"/>
          </p:cNvPicPr>
          <p:nvPr/>
        </p:nvPicPr>
        <p:blipFill rotWithShape="1">
          <a:blip r:embed="rId2"/>
          <a:srcRect l="24634" t="59865" r="42683" b="28645"/>
          <a:stretch/>
        </p:blipFill>
        <p:spPr>
          <a:xfrm>
            <a:off x="4633017" y="0"/>
            <a:ext cx="4510984" cy="892098"/>
          </a:xfrm>
          <a:prstGeom prst="rect">
            <a:avLst/>
          </a:prstGeom>
          <a:ln w="28575">
            <a:solidFill>
              <a:srgbClr val="FF0000"/>
            </a:solidFill>
          </a:ln>
        </p:spPr>
      </p:pic>
    </p:spTree>
    <p:extLst>
      <p:ext uri="{BB962C8B-B14F-4D97-AF65-F5344CB8AC3E}">
        <p14:creationId xmlns:p14="http://schemas.microsoft.com/office/powerpoint/2010/main" val="254828455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43</a:t>
            </a:fld>
            <a:endParaRPr lang="en-US" altLang="en-US" sz="1400"/>
          </a:p>
        </p:txBody>
      </p:sp>
      <p:sp>
        <p:nvSpPr>
          <p:cNvPr id="6" name="TextBox 5">
            <a:extLst>
              <a:ext uri="{FF2B5EF4-FFF2-40B4-BE49-F238E27FC236}">
                <a16:creationId xmlns:a16="http://schemas.microsoft.com/office/drawing/2014/main" id="{3D8567F5-BB75-7A41-4E58-204CB6AD525A}"/>
              </a:ext>
            </a:extLst>
          </p:cNvPr>
          <p:cNvSpPr txBox="1"/>
          <p:nvPr/>
        </p:nvSpPr>
        <p:spPr>
          <a:xfrm>
            <a:off x="0" y="0"/>
            <a:ext cx="9144000" cy="7232749"/>
          </a:xfrm>
          <a:prstGeom prst="rect">
            <a:avLst/>
          </a:prstGeom>
          <a:solidFill>
            <a:schemeClr val="bg1"/>
          </a:solidFill>
        </p:spPr>
        <p:txBody>
          <a:bodyPr wrap="square">
            <a:spAutoFit/>
          </a:bodyPr>
          <a:lstStyle/>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package</a:t>
            </a:r>
            <a:r>
              <a:rPr lang="en-US" sz="1600" dirty="0">
                <a:solidFill>
                  <a:srgbClr val="000000"/>
                </a:solidFill>
                <a:effectLst/>
                <a:highlight>
                  <a:srgbClr val="FFFFFF"/>
                </a:highlight>
                <a:latin typeface="Consolas" panose="020B0609020204030204" pitchFamily="49" charset="0"/>
              </a:rPr>
              <a:t> </a:t>
            </a:r>
            <a:r>
              <a:rPr lang="en-US" sz="1600" dirty="0" err="1">
                <a:solidFill>
                  <a:srgbClr val="000000"/>
                </a:solidFill>
                <a:effectLst/>
                <a:highlight>
                  <a:srgbClr val="FFFFFF"/>
                </a:highlight>
                <a:latin typeface="Consolas" panose="020B0609020204030204" pitchFamily="49" charset="0"/>
              </a:rPr>
              <a:t>evenDivisibilityCheck</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import</a:t>
            </a:r>
            <a:r>
              <a:rPr lang="en-US" sz="1600" dirty="0">
                <a:solidFill>
                  <a:srgbClr val="000000"/>
                </a:solidFill>
                <a:effectLst/>
                <a:highlight>
                  <a:srgbClr val="FFFFFF"/>
                </a:highlight>
                <a:latin typeface="Consolas" panose="020B0609020204030204" pitchFamily="49" charset="0"/>
              </a:rPr>
              <a:t> </a:t>
            </a:r>
            <a:r>
              <a:rPr lang="en-US" sz="1600" dirty="0" err="1">
                <a:solidFill>
                  <a:srgbClr val="000000"/>
                </a:solidFill>
                <a:effectLst/>
                <a:highlight>
                  <a:srgbClr val="FFFFFF"/>
                </a:highlight>
                <a:latin typeface="Consolas" panose="020B0609020204030204" pitchFamily="49" charset="0"/>
              </a:rPr>
              <a:t>java.util.Scanner</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public</a:t>
            </a:r>
            <a:r>
              <a:rPr lang="en-US" sz="1600" dirty="0">
                <a:solidFill>
                  <a:srgbClr val="000000"/>
                </a:solidFill>
                <a:effectLst/>
                <a:highlight>
                  <a:srgbClr val="FFFFFF"/>
                </a:highlight>
                <a:latin typeface="Consolas" panose="020B0609020204030204" pitchFamily="49" charset="0"/>
              </a:rPr>
              <a:t> </a:t>
            </a:r>
            <a:r>
              <a:rPr lang="en-US" sz="1600" b="1" dirty="0">
                <a:solidFill>
                  <a:srgbClr val="7F0055"/>
                </a:solidFill>
                <a:effectLst/>
                <a:highlight>
                  <a:srgbClr val="FFFFFF"/>
                </a:highlight>
                <a:latin typeface="Consolas" panose="020B0609020204030204" pitchFamily="49" charset="0"/>
              </a:rPr>
              <a:t>class</a:t>
            </a:r>
            <a:r>
              <a:rPr lang="en-US" sz="1600" dirty="0">
                <a:solidFill>
                  <a:srgbClr val="000000"/>
                </a:solidFill>
                <a:effectLst/>
                <a:highlight>
                  <a:srgbClr val="FFFFFF"/>
                </a:highlight>
                <a:latin typeface="Consolas" panose="020B0609020204030204" pitchFamily="49" charset="0"/>
              </a:rPr>
              <a:t> </a:t>
            </a:r>
            <a:r>
              <a:rPr lang="en-US" sz="1600" dirty="0" err="1">
                <a:solidFill>
                  <a:srgbClr val="000000"/>
                </a:solidFill>
                <a:effectLst/>
                <a:highlight>
                  <a:srgbClr val="FFFFFF"/>
                </a:highlight>
                <a:latin typeface="Consolas" panose="020B0609020204030204" pitchFamily="49" charset="0"/>
              </a:rPr>
              <a:t>EvenDivisibilityCheck</a:t>
            </a:r>
            <a:r>
              <a:rPr lang="en-US" sz="16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public</a:t>
            </a:r>
            <a:r>
              <a:rPr lang="en-US" sz="1600" dirty="0">
                <a:solidFill>
                  <a:srgbClr val="000000"/>
                </a:solidFill>
                <a:effectLst/>
                <a:highlight>
                  <a:srgbClr val="FFFFFF"/>
                </a:highlight>
                <a:latin typeface="Consolas" panose="020B0609020204030204" pitchFamily="49" charset="0"/>
              </a:rPr>
              <a:t> </a:t>
            </a:r>
            <a:r>
              <a:rPr lang="en-US" sz="1600" b="1" dirty="0">
                <a:solidFill>
                  <a:srgbClr val="7F0055"/>
                </a:solidFill>
                <a:effectLst/>
                <a:highlight>
                  <a:srgbClr val="FFFFFF"/>
                </a:highlight>
                <a:latin typeface="Consolas" panose="020B0609020204030204" pitchFamily="49" charset="0"/>
              </a:rPr>
              <a:t>static</a:t>
            </a:r>
            <a:r>
              <a:rPr lang="en-US" sz="1600" dirty="0">
                <a:solidFill>
                  <a:srgbClr val="000000"/>
                </a:solidFill>
                <a:effectLst/>
                <a:highlight>
                  <a:srgbClr val="FFFFFF"/>
                </a:highlight>
                <a:latin typeface="Consolas" panose="020B0609020204030204" pitchFamily="49" charset="0"/>
              </a:rPr>
              <a:t> </a:t>
            </a:r>
            <a:r>
              <a:rPr lang="en-US" sz="1600" b="1" dirty="0">
                <a:solidFill>
                  <a:srgbClr val="7F0055"/>
                </a:solidFill>
                <a:effectLst/>
                <a:highlight>
                  <a:srgbClr val="FFFFFF"/>
                </a:highlight>
                <a:latin typeface="Consolas" panose="020B0609020204030204" pitchFamily="49" charset="0"/>
              </a:rPr>
              <a:t>void</a:t>
            </a:r>
            <a:r>
              <a:rPr lang="en-US" sz="1600" dirty="0">
                <a:solidFill>
                  <a:srgbClr val="000000"/>
                </a:solidFill>
                <a:effectLst/>
                <a:highlight>
                  <a:srgbClr val="FFFFFF"/>
                </a:highlight>
                <a:latin typeface="Consolas" panose="020B0609020204030204" pitchFamily="49" charset="0"/>
              </a:rPr>
              <a:t> main(String[] </a:t>
            </a:r>
            <a:r>
              <a:rPr lang="en-US" sz="1600" dirty="0" err="1">
                <a:solidFill>
                  <a:srgbClr val="6A3E3E"/>
                </a:solidFill>
                <a:effectLst/>
                <a:highlight>
                  <a:srgbClr val="FFFFFF"/>
                </a:highlight>
                <a:latin typeface="Consolas" panose="020B0609020204030204" pitchFamily="49" charset="0"/>
              </a:rPr>
              <a:t>args</a:t>
            </a:r>
            <a:r>
              <a:rPr lang="en-US" sz="16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Scanner </a:t>
            </a:r>
            <a:r>
              <a:rPr lang="en-US" sz="1600" dirty="0" err="1">
                <a:solidFill>
                  <a:srgbClr val="6A3E3E"/>
                </a:solidFill>
                <a:effectLst/>
                <a:highlight>
                  <a:srgbClr val="FFFFFF"/>
                </a:highlight>
                <a:latin typeface="Consolas" panose="020B0609020204030204" pitchFamily="49" charset="0"/>
              </a:rPr>
              <a:t>scanner</a:t>
            </a:r>
            <a:r>
              <a:rPr lang="en-US" sz="1600" dirty="0">
                <a:solidFill>
                  <a:srgbClr val="000000"/>
                </a:solidFill>
                <a:effectLst/>
                <a:highlight>
                  <a:srgbClr val="FFFFFF"/>
                </a:highlight>
                <a:latin typeface="Consolas" panose="020B0609020204030204" pitchFamily="49" charset="0"/>
              </a:rPr>
              <a:t> = </a:t>
            </a:r>
            <a:r>
              <a:rPr lang="en-US" sz="1600" b="1" dirty="0">
                <a:solidFill>
                  <a:srgbClr val="7F0055"/>
                </a:solidFill>
                <a:effectLst/>
                <a:highlight>
                  <a:srgbClr val="FFFFFF"/>
                </a:highlight>
                <a:latin typeface="Consolas" panose="020B0609020204030204" pitchFamily="49" charset="0"/>
              </a:rPr>
              <a:t>new</a:t>
            </a:r>
            <a:r>
              <a:rPr lang="en-US" sz="1600" dirty="0">
                <a:solidFill>
                  <a:srgbClr val="000000"/>
                </a:solidFill>
                <a:effectLst/>
                <a:highlight>
                  <a:srgbClr val="FFFFFF"/>
                </a:highlight>
                <a:latin typeface="Consolas" panose="020B0609020204030204" pitchFamily="49" charset="0"/>
              </a:rPr>
              <a:t> Scanner(System.</a:t>
            </a:r>
            <a:r>
              <a:rPr lang="en-US" sz="1600" b="1" i="1" dirty="0">
                <a:solidFill>
                  <a:srgbClr val="0000C0"/>
                </a:solidFill>
                <a:effectLst/>
                <a:highlight>
                  <a:srgbClr val="FFFFFF"/>
                </a:highlight>
                <a:latin typeface="Consolas" panose="020B0609020204030204" pitchFamily="49" charset="0"/>
              </a:rPr>
              <a:t>in</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Prompt the user to enter an even integer</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.print</a:t>
            </a:r>
            <a:r>
              <a:rPr lang="en-US" sz="1600" dirty="0">
                <a:solidFill>
                  <a:srgbClr val="000000"/>
                </a:solidFill>
                <a:effectLst/>
                <a:highlight>
                  <a:srgbClr val="FFFFFF"/>
                </a:highlight>
                <a:latin typeface="Consolas" panose="020B0609020204030204" pitchFamily="49" charset="0"/>
              </a:rPr>
              <a:t>(</a:t>
            </a:r>
            <a:r>
              <a:rPr lang="en-US" sz="1600" dirty="0">
                <a:solidFill>
                  <a:srgbClr val="2A00FF"/>
                </a:solidFill>
                <a:effectLst/>
                <a:highlight>
                  <a:srgbClr val="FFFFFF"/>
                </a:highlight>
                <a:latin typeface="Consolas" panose="020B0609020204030204" pitchFamily="49" charset="0"/>
              </a:rPr>
              <a:t>"Enter an even integer: "</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int</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a:t>
            </a:r>
            <a:r>
              <a:rPr lang="en-US" sz="1600" dirty="0" err="1">
                <a:solidFill>
                  <a:srgbClr val="6A3E3E"/>
                </a:solidFill>
                <a:effectLst/>
                <a:highlight>
                  <a:srgbClr val="FFFFFF"/>
                </a:highlight>
                <a:latin typeface="Consolas" panose="020B0609020204030204" pitchFamily="49" charset="0"/>
              </a:rPr>
              <a:t>scanner</a:t>
            </a:r>
            <a:r>
              <a:rPr lang="en-US" sz="1600" dirty="0" err="1">
                <a:solidFill>
                  <a:srgbClr val="000000"/>
                </a:solidFill>
                <a:effectLst/>
                <a:highlight>
                  <a:srgbClr val="FFFFFF"/>
                </a:highlight>
                <a:latin typeface="Consolas" panose="020B0609020204030204" pitchFamily="49" charset="0"/>
              </a:rPr>
              <a:t>.nextInt</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Check if the number is even</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if</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2 != 0) {</a:t>
            </a: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.println</a:t>
            </a:r>
            <a:r>
              <a:rPr lang="en-US" sz="1600" dirty="0">
                <a:solidFill>
                  <a:srgbClr val="000000"/>
                </a:solidFill>
                <a:effectLst/>
                <a:highlight>
                  <a:srgbClr val="FFFFFF"/>
                </a:highlight>
                <a:latin typeface="Consolas" panose="020B0609020204030204" pitchFamily="49" charset="0"/>
              </a:rPr>
              <a:t>(</a:t>
            </a:r>
            <a:r>
              <a:rPr lang="en-US" sz="1600" dirty="0">
                <a:solidFill>
                  <a:srgbClr val="2A00FF"/>
                </a:solidFill>
                <a:effectLst/>
                <a:highlight>
                  <a:srgbClr val="FFFFFF"/>
                </a:highlight>
                <a:latin typeface="Consolas" panose="020B0609020204030204" pitchFamily="49" charset="0"/>
              </a:rPr>
              <a:t>"Input is not an even number. Please try again."</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 </a:t>
            </a:r>
            <a:r>
              <a:rPr lang="en-US" sz="1600" b="1" dirty="0">
                <a:solidFill>
                  <a:srgbClr val="7F0055"/>
                </a:solidFill>
                <a:effectLst/>
                <a:highlight>
                  <a:srgbClr val="FFFFFF"/>
                </a:highlight>
                <a:latin typeface="Consolas" panose="020B0609020204030204" pitchFamily="49" charset="0"/>
              </a:rPr>
              <a:t>else</a:t>
            </a:r>
            <a:r>
              <a:rPr lang="en-US" sz="16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Check if the number is divisible by 3 and 5</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b="1" dirty="0" err="1">
                <a:solidFill>
                  <a:srgbClr val="7F0055"/>
                </a:solidFill>
                <a:effectLst/>
                <a:highlight>
                  <a:srgbClr val="FFFFFF"/>
                </a:highlight>
                <a:latin typeface="Consolas" panose="020B0609020204030204" pitchFamily="49" charset="0"/>
              </a:rPr>
              <a:t>boolean</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divisibleBy3And5</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3 == 0) &amp;&amp;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5 == 0);</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Check if the number is divisible by 3 or 5</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b="1" dirty="0" err="1">
                <a:solidFill>
                  <a:srgbClr val="7F0055"/>
                </a:solidFill>
                <a:effectLst/>
                <a:highlight>
                  <a:srgbClr val="FFFFFF"/>
                </a:highlight>
                <a:latin typeface="Consolas" panose="020B0609020204030204" pitchFamily="49" charset="0"/>
              </a:rPr>
              <a:t>boolean</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divisibleBy3Or5</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3 == 0)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5 == 0);</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Check if the number is divisible by 3 or 5, but not both</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b="1" dirty="0" err="1">
                <a:solidFill>
                  <a:srgbClr val="7F0055"/>
                </a:solidFill>
                <a:effectLst/>
                <a:highlight>
                  <a:srgbClr val="FFFFFF"/>
                </a:highlight>
                <a:latin typeface="Consolas" panose="020B0609020204030204" pitchFamily="49" charset="0"/>
              </a:rPr>
              <a:t>boolean</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divisibleBy3Or5ButNotBoth</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divisibleBy3Or5</a:t>
            </a:r>
            <a:r>
              <a:rPr lang="en-US" sz="1600" dirty="0">
                <a:solidFill>
                  <a:srgbClr val="000000"/>
                </a:solidFill>
                <a:effectLst/>
                <a:highlight>
                  <a:srgbClr val="FFFFFF"/>
                </a:highlight>
                <a:latin typeface="Consolas" panose="020B0609020204030204" pitchFamily="49" charset="0"/>
              </a:rPr>
              <a:t> &amp;&amp; !(</a:t>
            </a:r>
            <a:r>
              <a:rPr lang="en-US" sz="1600" dirty="0">
                <a:solidFill>
                  <a:srgbClr val="6A3E3E"/>
                </a:solidFill>
                <a:effectLst/>
                <a:highlight>
                  <a:srgbClr val="FFFFFF"/>
                </a:highlight>
                <a:latin typeface="Consolas" panose="020B0609020204030204" pitchFamily="49" charset="0"/>
              </a:rPr>
              <a:t>divisibleBy3And5</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Display the results</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.println</a:t>
            </a:r>
            <a:r>
              <a:rPr lang="en-US" sz="1600" dirty="0">
                <a:solidFill>
                  <a:srgbClr val="000000"/>
                </a:solidFill>
                <a:effectLst/>
                <a:highlight>
                  <a:srgbClr val="FFFFFF"/>
                </a:highlight>
                <a:latin typeface="Consolas" panose="020B0609020204030204" pitchFamily="49" charset="0"/>
              </a:rPr>
              <a:t>(</a:t>
            </a:r>
            <a:r>
              <a:rPr lang="en-US" sz="1600" dirty="0">
                <a:solidFill>
                  <a:srgbClr val="2A00FF"/>
                </a:solidFill>
                <a:effectLst/>
                <a:highlight>
                  <a:srgbClr val="FFFFFF"/>
                </a:highlight>
                <a:latin typeface="Consolas" panose="020B0609020204030204" pitchFamily="49" charset="0"/>
              </a:rPr>
              <a:t>"Is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a:t>
            </a:r>
            <a:r>
              <a:rPr lang="en-US" sz="1600" dirty="0">
                <a:solidFill>
                  <a:srgbClr val="2A00FF"/>
                </a:solidFill>
                <a:effectLst/>
                <a:highlight>
                  <a:srgbClr val="FFFFFF"/>
                </a:highlight>
                <a:latin typeface="Consolas" panose="020B0609020204030204" pitchFamily="49" charset="0"/>
              </a:rPr>
              <a:t>" divisible by 3 and 5?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divisibleBy3And5</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.println</a:t>
            </a:r>
            <a:r>
              <a:rPr lang="en-US" sz="1600" dirty="0">
                <a:solidFill>
                  <a:srgbClr val="000000"/>
                </a:solidFill>
                <a:effectLst/>
                <a:highlight>
                  <a:srgbClr val="FFFFFF"/>
                </a:highlight>
                <a:latin typeface="Consolas" panose="020B0609020204030204" pitchFamily="49" charset="0"/>
              </a:rPr>
              <a:t>(</a:t>
            </a:r>
            <a:r>
              <a:rPr lang="en-US" sz="1600" dirty="0">
                <a:solidFill>
                  <a:srgbClr val="2A00FF"/>
                </a:solidFill>
                <a:effectLst/>
                <a:highlight>
                  <a:srgbClr val="FFFFFF"/>
                </a:highlight>
                <a:latin typeface="Consolas" panose="020B0609020204030204" pitchFamily="49" charset="0"/>
              </a:rPr>
              <a:t>"Is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a:t>
            </a:r>
            <a:r>
              <a:rPr lang="en-US" sz="1600" dirty="0">
                <a:solidFill>
                  <a:srgbClr val="2A00FF"/>
                </a:solidFill>
                <a:effectLst/>
                <a:highlight>
                  <a:srgbClr val="FFFFFF"/>
                </a:highlight>
                <a:latin typeface="Consolas" panose="020B0609020204030204" pitchFamily="49" charset="0"/>
              </a:rPr>
              <a:t>" divisible by 3 or 5?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divisibleBy3Or5</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.println</a:t>
            </a:r>
            <a:r>
              <a:rPr lang="en-US" sz="1600" dirty="0">
                <a:solidFill>
                  <a:srgbClr val="000000"/>
                </a:solidFill>
                <a:effectLst/>
                <a:highlight>
                  <a:srgbClr val="FFFFFF"/>
                </a:highlight>
                <a:latin typeface="Consolas" panose="020B0609020204030204" pitchFamily="49" charset="0"/>
              </a:rPr>
              <a:t>(</a:t>
            </a:r>
            <a:r>
              <a:rPr lang="en-US" sz="1600" dirty="0">
                <a:solidFill>
                  <a:srgbClr val="2A00FF"/>
                </a:solidFill>
                <a:effectLst/>
                <a:highlight>
                  <a:srgbClr val="FFFFFF"/>
                </a:highlight>
                <a:latin typeface="Consolas" panose="020B0609020204030204" pitchFamily="49" charset="0"/>
              </a:rPr>
              <a:t>"Is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a:t>
            </a:r>
            <a:r>
              <a:rPr lang="en-US" sz="1600" dirty="0">
                <a:solidFill>
                  <a:srgbClr val="2A00FF"/>
                </a:solidFill>
                <a:effectLst/>
                <a:highlight>
                  <a:srgbClr val="FFFFFF"/>
                </a:highlight>
                <a:latin typeface="Consolas" panose="020B0609020204030204" pitchFamily="49" charset="0"/>
              </a:rPr>
              <a:t>" divisible by 3 or 5, but not both? "</a:t>
            </a:r>
            <a:r>
              <a:rPr lang="en-US" sz="1600" dirty="0">
                <a:solidFill>
                  <a:srgbClr val="000000"/>
                </a:solidFill>
                <a:effectLst/>
                <a:highlight>
                  <a:srgbClr val="FFFFFF"/>
                </a:highlight>
                <a:latin typeface="Consolas" panose="020B0609020204030204" pitchFamily="49" charset="0"/>
              </a:rPr>
              <a:t> + </a:t>
            </a:r>
            <a:r>
              <a:rPr lang="en-US" sz="1600" dirty="0">
                <a:solidFill>
                  <a:srgbClr val="6A3E3E"/>
                </a:solidFill>
                <a:effectLst/>
                <a:highlight>
                  <a:srgbClr val="FFFFFF"/>
                </a:highlight>
                <a:latin typeface="Consolas" panose="020B0609020204030204" pitchFamily="49" charset="0"/>
              </a:rPr>
              <a:t>divisibleBy3Or5ButNotBoth</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Closing the scanner</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dirty="0" err="1">
                <a:solidFill>
                  <a:srgbClr val="6A3E3E"/>
                </a:solidFill>
                <a:effectLst/>
                <a:highlight>
                  <a:srgbClr val="FFFFFF"/>
                </a:highlight>
                <a:latin typeface="Consolas" panose="020B0609020204030204" pitchFamily="49" charset="0"/>
              </a:rPr>
              <a:t>scanner</a:t>
            </a:r>
            <a:r>
              <a:rPr lang="en-US" sz="1600" dirty="0" err="1">
                <a:solidFill>
                  <a:srgbClr val="000000"/>
                </a:solidFill>
                <a:effectLst/>
                <a:highlight>
                  <a:srgbClr val="FFFFFF"/>
                </a:highlight>
                <a:latin typeface="Consolas" panose="020B0609020204030204" pitchFamily="49" charset="0"/>
              </a:rPr>
              <a:t>.close</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a:t>
            </a:r>
          </a:p>
        </p:txBody>
      </p:sp>
      <p:sp>
        <p:nvSpPr>
          <p:cNvPr id="2" name="TextBox 1">
            <a:extLst>
              <a:ext uri="{FF2B5EF4-FFF2-40B4-BE49-F238E27FC236}">
                <a16:creationId xmlns:a16="http://schemas.microsoft.com/office/drawing/2014/main" id="{DC0B09D5-4BB2-C6F9-D7B3-80D5212A23EB}"/>
              </a:ext>
            </a:extLst>
          </p:cNvPr>
          <p:cNvSpPr txBox="1"/>
          <p:nvPr/>
        </p:nvSpPr>
        <p:spPr>
          <a:xfrm>
            <a:off x="5051502" y="0"/>
            <a:ext cx="4092498" cy="2246769"/>
          </a:xfrm>
          <a:prstGeom prst="rect">
            <a:avLst/>
          </a:prstGeom>
          <a:noFill/>
          <a:ln w="28575">
            <a:solidFill>
              <a:srgbClr val="FF0000"/>
            </a:solidFill>
          </a:ln>
        </p:spPr>
        <p:txBody>
          <a:bodyPr wrap="square" rtlCol="0">
            <a:spAutoFit/>
          </a:bodyPr>
          <a:lstStyle/>
          <a:p>
            <a:r>
              <a:rPr lang="en-US" sz="2800" dirty="0">
                <a:solidFill>
                  <a:srgbClr val="3D3935"/>
                </a:solidFill>
                <a:latin typeface="Calibri" panose="020F0502020204030204" pitchFamily="34" charset="0"/>
                <a:cs typeface="Calibri" panose="020F0502020204030204" pitchFamily="34" charset="0"/>
              </a:rPr>
              <a:t>Please modify the existing program so that it checks whether the entered even integer is divisible by 2 and 5 instead of 3 and 5.</a:t>
            </a:r>
            <a:endParaRPr lang="en-AU" sz="2800" dirty="0" err="1">
              <a:solidFill>
                <a:srgbClr val="3D3935"/>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87165201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44</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6786" y="926850"/>
            <a:ext cx="9070428" cy="5931150"/>
          </a:xfrm>
          <a:solidFill>
            <a:schemeClr val="bg1"/>
          </a:solidFill>
        </p:spPr>
        <p:txBody>
          <a:bodyPr>
            <a:noAutofit/>
          </a:bodyPr>
          <a:lstStyle/>
          <a:p>
            <a:pPr marL="0" indent="0" algn="l">
              <a:lnSpc>
                <a:spcPct val="150000"/>
              </a:lnSpc>
              <a:buNone/>
            </a:pPr>
            <a:r>
              <a:rPr lang="en-US" sz="2800" b="1" i="0" u="none" strike="noStrike" baseline="0" dirty="0">
                <a:latin typeface="Calibri" panose="020F0502020204030204" pitchFamily="34" charset="0"/>
                <a:cs typeface="Calibri" panose="020F0502020204030204" pitchFamily="34" charset="0"/>
              </a:rPr>
              <a:t>4.5 </a:t>
            </a:r>
            <a:r>
              <a:rPr lang="en-US" sz="2800" b="0" i="0" u="none" strike="noStrike" baseline="0" dirty="0">
                <a:latin typeface="Calibri" panose="020F0502020204030204" pitchFamily="34" charset="0"/>
                <a:cs typeface="Calibri" panose="020F0502020204030204" pitchFamily="34" charset="0"/>
              </a:rPr>
              <a:t>(1%) (</a:t>
            </a:r>
            <a:r>
              <a:rPr lang="en-US" sz="2800" b="0" i="1" u="none" strike="noStrike" baseline="0" dirty="0">
                <a:latin typeface="Calibri" panose="020F0502020204030204" pitchFamily="34" charset="0"/>
                <a:cs typeface="Calibri" panose="020F0502020204030204" pitchFamily="34" charset="0"/>
              </a:rPr>
              <a:t>Basic Program Loops Exercise</a:t>
            </a:r>
            <a:r>
              <a:rPr lang="en-US" sz="2800" b="0" i="0" u="none" strike="noStrike" baseline="0" dirty="0">
                <a:latin typeface="Calibri" panose="020F0502020204030204" pitchFamily="34" charset="0"/>
                <a:cs typeface="Calibri" panose="020F0502020204030204" pitchFamily="34" charset="0"/>
              </a:rPr>
              <a:t>) Write a java program that uses a </a:t>
            </a:r>
            <a:r>
              <a:rPr lang="en-US" sz="2800" b="0" i="1" u="none" strike="noStrike" baseline="0" dirty="0">
                <a:latin typeface="Calibri" panose="020F0502020204030204" pitchFamily="34" charset="0"/>
                <a:cs typeface="Calibri" panose="020F0502020204030204" pitchFamily="34" charset="0"/>
              </a:rPr>
              <a:t>while </a:t>
            </a:r>
            <a:r>
              <a:rPr lang="en-US" sz="2800" b="0" i="0" u="none" strike="noStrike" baseline="0" dirty="0">
                <a:latin typeface="Calibri" panose="020F0502020204030204" pitchFamily="34" charset="0"/>
                <a:cs typeface="Calibri" panose="020F0502020204030204" pitchFamily="34" charset="0"/>
              </a:rPr>
              <a:t>loop to output the average of a number sequence from 0, 2, 4, 6, …, 100, with a step/increment size of 2. Then re-write the program with a </a:t>
            </a:r>
            <a:r>
              <a:rPr lang="en-US" sz="2800" b="0" i="1" u="none" strike="noStrike" baseline="0" dirty="0">
                <a:latin typeface="Calibri" panose="020F0502020204030204" pitchFamily="34" charset="0"/>
                <a:cs typeface="Calibri" panose="020F0502020204030204" pitchFamily="34" charset="0"/>
              </a:rPr>
              <a:t>for </a:t>
            </a:r>
            <a:r>
              <a:rPr lang="en-US" sz="2800" b="0" i="0" u="none" strike="noStrike" baseline="0" dirty="0">
                <a:latin typeface="Calibri" panose="020F0502020204030204" pitchFamily="34" charset="0"/>
                <a:cs typeface="Calibri" panose="020F0502020204030204" pitchFamily="34" charset="0"/>
              </a:rPr>
              <a:t>loop.</a:t>
            </a:r>
          </a:p>
          <a:p>
            <a:pPr algn="l">
              <a:lnSpc>
                <a:spcPct val="150000"/>
              </a:lnSpc>
            </a:pPr>
            <a:r>
              <a:rPr lang="en-US" sz="2800" b="1" i="0" u="none" strike="noStrike" baseline="0" dirty="0">
                <a:latin typeface="Calibri" panose="020F0502020204030204" pitchFamily="34" charset="0"/>
                <a:cs typeface="Calibri" panose="020F0502020204030204" pitchFamily="34" charset="0"/>
              </a:rPr>
              <a:t>Hint: </a:t>
            </a:r>
            <a:r>
              <a:rPr lang="en-US" sz="2800" b="0" i="0" u="none" strike="noStrike" baseline="0" dirty="0">
                <a:latin typeface="Calibri" panose="020F0502020204030204" pitchFamily="34" charset="0"/>
                <a:cs typeface="Calibri" panose="020F0502020204030204" pitchFamily="34" charset="0"/>
              </a:rPr>
              <a:t>to get the average, you should get the sum of the number sequence first and then divide by the total number (count)of numbers (num) in the sequence. Hence, your loop should maintain 3 variables which are num, sum, and count.</a:t>
            </a:r>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6542152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45</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7ADC0BA-E9B8-C075-875C-74737F03ACBF}"/>
              </a:ext>
            </a:extLst>
          </p:cNvPr>
          <p:cNvSpPr txBox="1"/>
          <p:nvPr/>
        </p:nvSpPr>
        <p:spPr>
          <a:xfrm>
            <a:off x="-50181" y="-65960"/>
            <a:ext cx="9244361" cy="6863417"/>
          </a:xfrm>
          <a:prstGeom prst="rect">
            <a:avLst/>
          </a:prstGeom>
          <a:solidFill>
            <a:schemeClr val="bg1"/>
          </a:solidFill>
        </p:spPr>
        <p:txBody>
          <a:bodyPr wrap="square">
            <a:spAutoFit/>
          </a:bodyPr>
          <a:lstStyle/>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package</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averageCalculator</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class</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AverageCalculator</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static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void</a:t>
            </a:r>
            <a:r>
              <a:rPr lang="en-US" sz="2200" dirty="0">
                <a:solidFill>
                  <a:srgbClr val="000000"/>
                </a:solidFill>
                <a:effectLst/>
                <a:highlight>
                  <a:srgbClr val="FFFFFF"/>
                </a:highlight>
                <a:latin typeface="Consolas" panose="020B0609020204030204" pitchFamily="49" charset="0"/>
              </a:rPr>
              <a:t> main(String[] </a:t>
            </a:r>
            <a:r>
              <a:rPr lang="en-US" sz="2200" dirty="0" err="1">
                <a:solidFill>
                  <a:srgbClr val="6A3E3E"/>
                </a:solidFill>
                <a:effectLst/>
                <a:highlight>
                  <a:srgbClr val="FFFFFF"/>
                </a:highlight>
                <a:latin typeface="Consolas" panose="020B0609020204030204" pitchFamily="49" charset="0"/>
              </a:rPr>
              <a:t>args</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While loop to calculate the sum and count the numbers</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while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&lt;= 100) {</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 2;</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Calculating the average</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double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average</a:t>
            </a:r>
            <a:r>
              <a:rPr lang="en-US" sz="2200" dirty="0">
                <a:solidFill>
                  <a:srgbClr val="000000"/>
                </a:solidFill>
                <a:effectLst/>
                <a:highlight>
                  <a:srgbClr val="FFFFFF"/>
                </a:highlight>
                <a:latin typeface="Consolas" panose="020B0609020204030204" pitchFamily="49" charset="0"/>
              </a:rPr>
              <a:t> = (</a:t>
            </a:r>
            <a:r>
              <a:rPr lang="en-US" sz="2200" b="1" dirty="0">
                <a:solidFill>
                  <a:srgbClr val="7F0055"/>
                </a:solidFill>
                <a:effectLst/>
                <a:highlight>
                  <a:srgbClr val="FFFFFF"/>
                </a:highlight>
                <a:latin typeface="Consolas" panose="020B0609020204030204" pitchFamily="49" charset="0"/>
              </a:rPr>
              <a:t>double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Displaying the result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dirty="0" err="1">
                <a:solidFill>
                  <a:srgbClr val="0000C0"/>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.println</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"The average using while loop is: "</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average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p:txBody>
      </p:sp>
      <p:pic>
        <p:nvPicPr>
          <p:cNvPr id="11" name="Picture 10">
            <a:extLst>
              <a:ext uri="{FF2B5EF4-FFF2-40B4-BE49-F238E27FC236}">
                <a16:creationId xmlns:a16="http://schemas.microsoft.com/office/drawing/2014/main" id="{4F7B0971-AFA2-3EAC-CE92-EE5C5B1F8A2B}"/>
              </a:ext>
            </a:extLst>
          </p:cNvPr>
          <p:cNvPicPr>
            <a:picLocks noChangeAspect="1"/>
          </p:cNvPicPr>
          <p:nvPr/>
        </p:nvPicPr>
        <p:blipFill rotWithShape="1">
          <a:blip r:embed="rId2"/>
          <a:srcRect l="23914" t="57567" r="43415" b="34932"/>
          <a:stretch/>
        </p:blipFill>
        <p:spPr>
          <a:xfrm>
            <a:off x="1885343" y="2864391"/>
            <a:ext cx="7308837" cy="943912"/>
          </a:xfrm>
          <a:prstGeom prst="rect">
            <a:avLst/>
          </a:prstGeom>
          <a:ln w="28575">
            <a:solidFill>
              <a:srgbClr val="FF0000"/>
            </a:solidFill>
          </a:ln>
        </p:spPr>
      </p:pic>
    </p:spTree>
    <p:extLst>
      <p:ext uri="{BB962C8B-B14F-4D97-AF65-F5344CB8AC3E}">
        <p14:creationId xmlns:p14="http://schemas.microsoft.com/office/powerpoint/2010/main" val="126102911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CECA36A-262B-C069-1516-EBE857A94056}"/>
              </a:ext>
            </a:extLst>
          </p:cNvPr>
          <p:cNvPicPr>
            <a:picLocks noChangeAspect="1"/>
          </p:cNvPicPr>
          <p:nvPr/>
        </p:nvPicPr>
        <p:blipFill rotWithShape="1">
          <a:blip r:embed="rId2"/>
          <a:srcRect l="36585" t="22358" r="23293" b="28862"/>
          <a:stretch/>
        </p:blipFill>
        <p:spPr>
          <a:xfrm>
            <a:off x="0" y="222658"/>
            <a:ext cx="9194182" cy="6287813"/>
          </a:xfrm>
          <a:prstGeom prst="rect">
            <a:avLst/>
          </a:prstGeom>
          <a:noFill/>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46</a:t>
            </a:fld>
            <a:endParaRPr lang="en-US" altLang="en-US" sz="1400"/>
          </a:p>
        </p:txBody>
      </p:sp>
    </p:spTree>
    <p:extLst>
      <p:ext uri="{BB962C8B-B14F-4D97-AF65-F5344CB8AC3E}">
        <p14:creationId xmlns:p14="http://schemas.microsoft.com/office/powerpoint/2010/main" val="426975836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47</a:t>
            </a:fld>
            <a:endParaRPr lang="en-US" altLang="en-US" sz="1400"/>
          </a:p>
        </p:txBody>
      </p:sp>
      <p:pic>
        <p:nvPicPr>
          <p:cNvPr id="4" name="Picture 3">
            <a:extLst>
              <a:ext uri="{FF2B5EF4-FFF2-40B4-BE49-F238E27FC236}">
                <a16:creationId xmlns:a16="http://schemas.microsoft.com/office/drawing/2014/main" id="{E35E93AB-3A35-E993-EA79-D85529A55C00}"/>
              </a:ext>
            </a:extLst>
          </p:cNvPr>
          <p:cNvPicPr>
            <a:picLocks noChangeAspect="1"/>
          </p:cNvPicPr>
          <p:nvPr/>
        </p:nvPicPr>
        <p:blipFill rotWithShape="1">
          <a:blip r:embed="rId2"/>
          <a:srcRect l="36536" t="50000" r="30902" b="34498"/>
          <a:stretch/>
        </p:blipFill>
        <p:spPr>
          <a:xfrm>
            <a:off x="32633" y="2213412"/>
            <a:ext cx="9078733" cy="2431176"/>
          </a:xfrm>
          <a:prstGeom prst="rect">
            <a:avLst/>
          </a:prstGeom>
        </p:spPr>
      </p:pic>
    </p:spTree>
    <p:extLst>
      <p:ext uri="{BB962C8B-B14F-4D97-AF65-F5344CB8AC3E}">
        <p14:creationId xmlns:p14="http://schemas.microsoft.com/office/powerpoint/2010/main" val="35776539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48</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7ADC0BA-E9B8-C075-875C-74737F03ACBF}"/>
              </a:ext>
            </a:extLst>
          </p:cNvPr>
          <p:cNvSpPr txBox="1"/>
          <p:nvPr/>
        </p:nvSpPr>
        <p:spPr>
          <a:xfrm>
            <a:off x="-50181" y="-65960"/>
            <a:ext cx="9244361" cy="6863417"/>
          </a:xfrm>
          <a:prstGeom prst="rect">
            <a:avLst/>
          </a:prstGeom>
          <a:solidFill>
            <a:schemeClr val="bg1"/>
          </a:solidFill>
        </p:spPr>
        <p:txBody>
          <a:bodyPr wrap="square">
            <a:spAutoFit/>
          </a:bodyPr>
          <a:lstStyle/>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package</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averageCalculator</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class</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AverageCalculator</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static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void</a:t>
            </a:r>
            <a:r>
              <a:rPr lang="en-US" sz="2200" dirty="0">
                <a:solidFill>
                  <a:srgbClr val="000000"/>
                </a:solidFill>
                <a:effectLst/>
                <a:highlight>
                  <a:srgbClr val="FFFFFF"/>
                </a:highlight>
                <a:latin typeface="Consolas" panose="020B0609020204030204" pitchFamily="49" charset="0"/>
              </a:rPr>
              <a:t> main(String[] </a:t>
            </a:r>
            <a:r>
              <a:rPr lang="en-US" sz="2200" dirty="0" err="1">
                <a:solidFill>
                  <a:srgbClr val="6A3E3E"/>
                </a:solidFill>
                <a:effectLst/>
                <a:highlight>
                  <a:srgbClr val="FFFFFF"/>
                </a:highlight>
                <a:latin typeface="Consolas" panose="020B0609020204030204" pitchFamily="49" charset="0"/>
              </a:rPr>
              <a:t>args</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While loop to calculate the sum and count the numbers</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while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&lt;= 100) {</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 2;</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Calculating the average</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double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average</a:t>
            </a:r>
            <a:r>
              <a:rPr lang="en-US" sz="2200" dirty="0">
                <a:solidFill>
                  <a:srgbClr val="000000"/>
                </a:solidFill>
                <a:effectLst/>
                <a:highlight>
                  <a:srgbClr val="FFFFFF"/>
                </a:highlight>
                <a:latin typeface="Consolas" panose="020B0609020204030204" pitchFamily="49" charset="0"/>
              </a:rPr>
              <a:t> = (</a:t>
            </a:r>
            <a:r>
              <a:rPr lang="en-US" sz="2200" b="1" dirty="0">
                <a:solidFill>
                  <a:srgbClr val="7F0055"/>
                </a:solidFill>
                <a:effectLst/>
                <a:highlight>
                  <a:srgbClr val="FFFFFF"/>
                </a:highlight>
                <a:latin typeface="Consolas" panose="020B0609020204030204" pitchFamily="49" charset="0"/>
              </a:rPr>
              <a:t>double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Displaying the result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dirty="0" err="1">
                <a:solidFill>
                  <a:srgbClr val="0000C0"/>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.println</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"The average using while loop is: "</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average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p:txBody>
      </p:sp>
      <p:sp>
        <p:nvSpPr>
          <p:cNvPr id="2" name="TextBox 1">
            <a:extLst>
              <a:ext uri="{FF2B5EF4-FFF2-40B4-BE49-F238E27FC236}">
                <a16:creationId xmlns:a16="http://schemas.microsoft.com/office/drawing/2014/main" id="{E0BE2723-2F7B-27F9-8A05-408ACA01DD34}"/>
              </a:ext>
            </a:extLst>
          </p:cNvPr>
          <p:cNvSpPr txBox="1"/>
          <p:nvPr/>
        </p:nvSpPr>
        <p:spPr>
          <a:xfrm>
            <a:off x="3150219" y="2267191"/>
            <a:ext cx="6043961" cy="1815882"/>
          </a:xfrm>
          <a:prstGeom prst="rect">
            <a:avLst/>
          </a:prstGeom>
          <a:noFill/>
          <a:ln w="28575">
            <a:solidFill>
              <a:srgbClr val="FF0000"/>
            </a:solidFill>
          </a:ln>
        </p:spPr>
        <p:txBody>
          <a:bodyPr wrap="square" rtlCol="0">
            <a:spAutoFit/>
          </a:bodyPr>
          <a:lstStyle/>
          <a:p>
            <a:r>
              <a:rPr lang="en-US" sz="2800" dirty="0">
                <a:solidFill>
                  <a:srgbClr val="3D3935"/>
                </a:solidFill>
                <a:latin typeface="Calibri" panose="020F0502020204030204" pitchFamily="34" charset="0"/>
                <a:cs typeface="Calibri" panose="020F0502020204030204" pitchFamily="34" charset="0"/>
              </a:rPr>
              <a:t>Modify the program to calculate the average of the sequence from 0 to 50 instead of 0 to 100. Run and Show Results</a:t>
            </a:r>
            <a:endParaRPr lang="en-AU" sz="2800" dirty="0" err="1">
              <a:solidFill>
                <a:srgbClr val="3D3935"/>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463810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49</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7ADC0BA-E9B8-C075-875C-74737F03ACBF}"/>
              </a:ext>
            </a:extLst>
          </p:cNvPr>
          <p:cNvSpPr txBox="1"/>
          <p:nvPr/>
        </p:nvSpPr>
        <p:spPr>
          <a:xfrm>
            <a:off x="-50181" y="-65960"/>
            <a:ext cx="9244361" cy="6863417"/>
          </a:xfrm>
          <a:prstGeom prst="rect">
            <a:avLst/>
          </a:prstGeom>
          <a:solidFill>
            <a:schemeClr val="bg1"/>
          </a:solidFill>
        </p:spPr>
        <p:txBody>
          <a:bodyPr wrap="square">
            <a:spAutoFit/>
          </a:bodyPr>
          <a:lstStyle/>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package</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averageCalculator</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class</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AverageCalculator</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static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void</a:t>
            </a:r>
            <a:r>
              <a:rPr lang="en-US" sz="2200" dirty="0">
                <a:solidFill>
                  <a:srgbClr val="000000"/>
                </a:solidFill>
                <a:effectLst/>
                <a:highlight>
                  <a:srgbClr val="FFFFFF"/>
                </a:highlight>
                <a:latin typeface="Consolas" panose="020B0609020204030204" pitchFamily="49" charset="0"/>
              </a:rPr>
              <a:t> main(String[] </a:t>
            </a:r>
            <a:r>
              <a:rPr lang="en-US" sz="2200" dirty="0" err="1">
                <a:solidFill>
                  <a:srgbClr val="6A3E3E"/>
                </a:solidFill>
                <a:effectLst/>
                <a:highlight>
                  <a:srgbClr val="FFFFFF"/>
                </a:highlight>
                <a:latin typeface="Consolas" panose="020B0609020204030204" pitchFamily="49" charset="0"/>
              </a:rPr>
              <a:t>args</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While loop to calculate the sum and count the numbers</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while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&lt;= 100) {</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 2;</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Calculating the average</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double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average</a:t>
            </a:r>
            <a:r>
              <a:rPr lang="en-US" sz="2200" dirty="0">
                <a:solidFill>
                  <a:srgbClr val="000000"/>
                </a:solidFill>
                <a:effectLst/>
                <a:highlight>
                  <a:srgbClr val="FFFFFF"/>
                </a:highlight>
                <a:latin typeface="Consolas" panose="020B0609020204030204" pitchFamily="49" charset="0"/>
              </a:rPr>
              <a:t> = (</a:t>
            </a:r>
            <a:r>
              <a:rPr lang="en-US" sz="2200" b="1" dirty="0">
                <a:solidFill>
                  <a:srgbClr val="7F0055"/>
                </a:solidFill>
                <a:effectLst/>
                <a:highlight>
                  <a:srgbClr val="FFFFFF"/>
                </a:highlight>
                <a:latin typeface="Consolas" panose="020B0609020204030204" pitchFamily="49" charset="0"/>
              </a:rPr>
              <a:t>double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Displaying the result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dirty="0" err="1">
                <a:solidFill>
                  <a:srgbClr val="0000C0"/>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.println</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"The average using while loop is: "</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average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p:txBody>
      </p:sp>
      <p:sp>
        <p:nvSpPr>
          <p:cNvPr id="2" name="TextBox 1">
            <a:extLst>
              <a:ext uri="{FF2B5EF4-FFF2-40B4-BE49-F238E27FC236}">
                <a16:creationId xmlns:a16="http://schemas.microsoft.com/office/drawing/2014/main" id="{E0BE2723-2F7B-27F9-8A05-408ACA01DD34}"/>
              </a:ext>
            </a:extLst>
          </p:cNvPr>
          <p:cNvSpPr txBox="1"/>
          <p:nvPr/>
        </p:nvSpPr>
        <p:spPr>
          <a:xfrm>
            <a:off x="3150219" y="2568274"/>
            <a:ext cx="6043961" cy="1384995"/>
          </a:xfrm>
          <a:prstGeom prst="rect">
            <a:avLst/>
          </a:prstGeom>
          <a:noFill/>
          <a:ln w="28575">
            <a:solidFill>
              <a:srgbClr val="FF0000"/>
            </a:solidFill>
          </a:ln>
        </p:spPr>
        <p:txBody>
          <a:bodyPr wrap="square" rtlCol="0">
            <a:spAutoFit/>
          </a:bodyPr>
          <a:lstStyle/>
          <a:p>
            <a:r>
              <a:rPr lang="en-US" sz="2800" dirty="0">
                <a:solidFill>
                  <a:srgbClr val="3D3935"/>
                </a:solidFill>
                <a:latin typeface="Calibri" panose="020F0502020204030204" pitchFamily="34" charset="0"/>
                <a:cs typeface="Calibri" panose="020F0502020204030204" pitchFamily="34" charset="0"/>
              </a:rPr>
              <a:t>Modify the program to use a step size of 5 instead of 2 (i.e., 0, 5, 10, ..., 100). Run and Show Results</a:t>
            </a:r>
            <a:endParaRPr lang="en-AU" sz="2800" dirty="0" err="1">
              <a:solidFill>
                <a:srgbClr val="3D3935"/>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157954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949E4AB-6040-46EE-2450-ED8140125934}"/>
              </a:ext>
            </a:extLst>
          </p:cNvPr>
          <p:cNvPicPr>
            <a:picLocks noChangeAspect="1"/>
          </p:cNvPicPr>
          <p:nvPr/>
        </p:nvPicPr>
        <p:blipFill rotWithShape="1">
          <a:blip r:embed="rId2"/>
          <a:srcRect b="7854"/>
          <a:stretch/>
        </p:blipFill>
        <p:spPr>
          <a:xfrm>
            <a:off x="0" y="1261241"/>
            <a:ext cx="9144000" cy="4739509"/>
          </a:xfrm>
          <a:prstGeom prst="rect">
            <a:avLst/>
          </a:prstGeom>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5</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6" name="Rectangle: Rounded Corners 5">
            <a:extLst>
              <a:ext uri="{FF2B5EF4-FFF2-40B4-BE49-F238E27FC236}">
                <a16:creationId xmlns:a16="http://schemas.microsoft.com/office/drawing/2014/main" id="{6876D50D-A6C5-8CBE-9301-E02272024584}"/>
              </a:ext>
            </a:extLst>
          </p:cNvPr>
          <p:cNvSpPr/>
          <p:nvPr/>
        </p:nvSpPr>
        <p:spPr>
          <a:xfrm>
            <a:off x="2088930" y="1912882"/>
            <a:ext cx="4974021" cy="304800"/>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Rectangle: Rounded Corners 3">
            <a:extLst>
              <a:ext uri="{FF2B5EF4-FFF2-40B4-BE49-F238E27FC236}">
                <a16:creationId xmlns:a16="http://schemas.microsoft.com/office/drawing/2014/main" id="{06C0A195-B8F8-247F-A166-532F4850B28E}"/>
              </a:ext>
            </a:extLst>
          </p:cNvPr>
          <p:cNvSpPr/>
          <p:nvPr/>
        </p:nvSpPr>
        <p:spPr>
          <a:xfrm>
            <a:off x="5612524" y="5695950"/>
            <a:ext cx="760686" cy="304800"/>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22484805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50</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7ADC0BA-E9B8-C075-875C-74737F03ACBF}"/>
              </a:ext>
            </a:extLst>
          </p:cNvPr>
          <p:cNvSpPr txBox="1"/>
          <p:nvPr/>
        </p:nvSpPr>
        <p:spPr>
          <a:xfrm>
            <a:off x="-50181" y="-65960"/>
            <a:ext cx="9244361" cy="6863417"/>
          </a:xfrm>
          <a:prstGeom prst="rect">
            <a:avLst/>
          </a:prstGeom>
          <a:solidFill>
            <a:schemeClr val="bg1"/>
          </a:solidFill>
        </p:spPr>
        <p:txBody>
          <a:bodyPr wrap="square">
            <a:spAutoFit/>
          </a:bodyPr>
          <a:lstStyle/>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package</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averageCalculator</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class</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AverageCalculator</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static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void</a:t>
            </a:r>
            <a:r>
              <a:rPr lang="en-US" sz="2200" dirty="0">
                <a:solidFill>
                  <a:srgbClr val="000000"/>
                </a:solidFill>
                <a:effectLst/>
                <a:highlight>
                  <a:srgbClr val="FFFFFF"/>
                </a:highlight>
                <a:latin typeface="Consolas" panose="020B0609020204030204" pitchFamily="49" charset="0"/>
              </a:rPr>
              <a:t> main(String[] </a:t>
            </a:r>
            <a:r>
              <a:rPr lang="en-US" sz="2200" dirty="0" err="1">
                <a:solidFill>
                  <a:srgbClr val="6A3E3E"/>
                </a:solidFill>
                <a:effectLst/>
                <a:highlight>
                  <a:srgbClr val="FFFFFF"/>
                </a:highlight>
                <a:latin typeface="Consolas" panose="020B0609020204030204" pitchFamily="49" charset="0"/>
              </a:rPr>
              <a:t>args</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While loop to calculate the sum and count the numbers</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while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&lt;= 100) {</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 2;</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Calculating the average</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double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average</a:t>
            </a:r>
            <a:r>
              <a:rPr lang="en-US" sz="2200" dirty="0">
                <a:solidFill>
                  <a:srgbClr val="000000"/>
                </a:solidFill>
                <a:effectLst/>
                <a:highlight>
                  <a:srgbClr val="FFFFFF"/>
                </a:highlight>
                <a:latin typeface="Consolas" panose="020B0609020204030204" pitchFamily="49" charset="0"/>
              </a:rPr>
              <a:t> = (</a:t>
            </a:r>
            <a:r>
              <a:rPr lang="en-US" sz="2200" b="1" dirty="0">
                <a:solidFill>
                  <a:srgbClr val="7F0055"/>
                </a:solidFill>
                <a:effectLst/>
                <a:highlight>
                  <a:srgbClr val="FFFFFF"/>
                </a:highlight>
                <a:latin typeface="Consolas" panose="020B0609020204030204" pitchFamily="49" charset="0"/>
              </a:rPr>
              <a:t>double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Displaying the result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dirty="0" err="1">
                <a:solidFill>
                  <a:srgbClr val="0000C0"/>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.println</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"The average using while loop is: "</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average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p:txBody>
      </p:sp>
      <p:sp>
        <p:nvSpPr>
          <p:cNvPr id="2" name="TextBox 1">
            <a:extLst>
              <a:ext uri="{FF2B5EF4-FFF2-40B4-BE49-F238E27FC236}">
                <a16:creationId xmlns:a16="http://schemas.microsoft.com/office/drawing/2014/main" id="{E0BE2723-2F7B-27F9-8A05-408ACA01DD34}"/>
              </a:ext>
            </a:extLst>
          </p:cNvPr>
          <p:cNvSpPr txBox="1"/>
          <p:nvPr/>
        </p:nvSpPr>
        <p:spPr>
          <a:xfrm>
            <a:off x="3150219" y="2568274"/>
            <a:ext cx="6043961" cy="1384995"/>
          </a:xfrm>
          <a:prstGeom prst="rect">
            <a:avLst/>
          </a:prstGeom>
          <a:noFill/>
          <a:ln w="28575">
            <a:solidFill>
              <a:srgbClr val="FF0000"/>
            </a:solidFill>
          </a:ln>
        </p:spPr>
        <p:txBody>
          <a:bodyPr wrap="square" rtlCol="0">
            <a:spAutoFit/>
          </a:bodyPr>
          <a:lstStyle/>
          <a:p>
            <a:r>
              <a:rPr lang="en-US" sz="2800" dirty="0">
                <a:solidFill>
                  <a:srgbClr val="3D3935"/>
                </a:solidFill>
                <a:latin typeface="Calibri" panose="020F0502020204030204" pitchFamily="34" charset="0"/>
                <a:cs typeface="Calibri" panose="020F0502020204030204" pitchFamily="34" charset="0"/>
              </a:rPr>
              <a:t>Modify the program to include negative numbers in the sequence, e.g., from -50 to 50. Run and Show Results</a:t>
            </a:r>
            <a:endParaRPr lang="en-AU" sz="2800" dirty="0" err="1">
              <a:solidFill>
                <a:srgbClr val="3D3935"/>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1200036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51</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7ADC0BA-E9B8-C075-875C-74737F03ACBF}"/>
              </a:ext>
            </a:extLst>
          </p:cNvPr>
          <p:cNvSpPr txBox="1"/>
          <p:nvPr/>
        </p:nvSpPr>
        <p:spPr>
          <a:xfrm>
            <a:off x="-50181" y="-65960"/>
            <a:ext cx="9244361" cy="6863417"/>
          </a:xfrm>
          <a:prstGeom prst="rect">
            <a:avLst/>
          </a:prstGeom>
          <a:solidFill>
            <a:schemeClr val="bg1"/>
          </a:solidFill>
        </p:spPr>
        <p:txBody>
          <a:bodyPr wrap="square">
            <a:spAutoFit/>
          </a:bodyPr>
          <a:lstStyle/>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package</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averageCalculator</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class</a:t>
            </a:r>
            <a:r>
              <a:rPr lang="en-US" sz="2200" dirty="0">
                <a:solidFill>
                  <a:srgbClr val="000000"/>
                </a:solidFill>
                <a:effectLst/>
                <a:highlight>
                  <a:srgbClr val="FFFFFF"/>
                </a:highlight>
                <a:latin typeface="Consolas" panose="020B0609020204030204" pitchFamily="49" charset="0"/>
              </a:rPr>
              <a:t> </a:t>
            </a:r>
            <a:r>
              <a:rPr lang="en-US" sz="2200" dirty="0" err="1">
                <a:solidFill>
                  <a:srgbClr val="000000"/>
                </a:solidFill>
                <a:effectLst/>
                <a:highlight>
                  <a:srgbClr val="FFFFFF"/>
                </a:highlight>
                <a:latin typeface="Consolas" panose="020B0609020204030204" pitchFamily="49" charset="0"/>
              </a:rPr>
              <a:t>AverageCalculator</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public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static</a:t>
            </a:r>
            <a:r>
              <a:rPr lang="en-US" sz="2200" dirty="0">
                <a:solidFill>
                  <a:srgbClr val="000000"/>
                </a:solidFill>
                <a:effectLst/>
                <a:highlight>
                  <a:srgbClr val="FFFFFF"/>
                </a:highlight>
                <a:latin typeface="Consolas" panose="020B0609020204030204" pitchFamily="49" charset="0"/>
              </a:rPr>
              <a:t> </a:t>
            </a:r>
            <a:r>
              <a:rPr lang="en-US" sz="2200" b="1" dirty="0">
                <a:solidFill>
                  <a:srgbClr val="7F0055"/>
                </a:solidFill>
                <a:effectLst/>
                <a:highlight>
                  <a:srgbClr val="FFFFFF"/>
                </a:highlight>
                <a:latin typeface="Consolas" panose="020B0609020204030204" pitchFamily="49" charset="0"/>
              </a:rPr>
              <a:t>void</a:t>
            </a:r>
            <a:r>
              <a:rPr lang="en-US" sz="2200" dirty="0">
                <a:solidFill>
                  <a:srgbClr val="000000"/>
                </a:solidFill>
                <a:effectLst/>
                <a:highlight>
                  <a:srgbClr val="FFFFFF"/>
                </a:highlight>
                <a:latin typeface="Consolas" panose="020B0609020204030204" pitchFamily="49" charset="0"/>
              </a:rPr>
              <a:t> main(String[] </a:t>
            </a:r>
            <a:r>
              <a:rPr lang="en-US" sz="2200" dirty="0" err="1">
                <a:solidFill>
                  <a:srgbClr val="6A3E3E"/>
                </a:solidFill>
                <a:effectLst/>
                <a:highlight>
                  <a:srgbClr val="FFFFFF"/>
                </a:highlight>
                <a:latin typeface="Consolas" panose="020B0609020204030204" pitchFamily="49" charset="0"/>
              </a:rPr>
              <a:t>args</a:t>
            </a:r>
            <a:r>
              <a:rPr lang="en-US" sz="22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int</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While loop to calculate the sum and count the numbers</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while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&lt;= 100) {</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6A3E3E"/>
                </a:solidFill>
                <a:effectLst/>
                <a:highlight>
                  <a:srgbClr val="FFFFFF"/>
                </a:highlight>
                <a:latin typeface="Consolas" panose="020B0609020204030204" pitchFamily="49" charset="0"/>
              </a:rPr>
              <a:t>num</a:t>
            </a:r>
            <a:r>
              <a:rPr lang="en-US" sz="2200" dirty="0">
                <a:solidFill>
                  <a:srgbClr val="000000"/>
                </a:solidFill>
                <a:effectLst/>
                <a:highlight>
                  <a:srgbClr val="FFFFFF"/>
                </a:highlight>
                <a:latin typeface="Consolas" panose="020B0609020204030204" pitchFamily="49" charset="0"/>
              </a:rPr>
              <a:t> += 2;</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Calculating the average</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b="1" dirty="0">
                <a:solidFill>
                  <a:srgbClr val="7F0055"/>
                </a:solidFill>
                <a:effectLst/>
                <a:highlight>
                  <a:srgbClr val="FFFFFF"/>
                </a:highlight>
                <a:latin typeface="Consolas" panose="020B0609020204030204" pitchFamily="49" charset="0"/>
              </a:rPr>
              <a:t>double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average</a:t>
            </a:r>
            <a:r>
              <a:rPr lang="en-US" sz="2200" dirty="0">
                <a:solidFill>
                  <a:srgbClr val="000000"/>
                </a:solidFill>
                <a:effectLst/>
                <a:highlight>
                  <a:srgbClr val="FFFFFF"/>
                </a:highlight>
                <a:latin typeface="Consolas" panose="020B0609020204030204" pitchFamily="49" charset="0"/>
              </a:rPr>
              <a:t> = (</a:t>
            </a:r>
            <a:r>
              <a:rPr lang="en-US" sz="2200" b="1" dirty="0">
                <a:solidFill>
                  <a:srgbClr val="7F0055"/>
                </a:solidFill>
                <a:effectLst/>
                <a:highlight>
                  <a:srgbClr val="FFFFFF"/>
                </a:highlight>
                <a:latin typeface="Consolas" panose="020B0609020204030204" pitchFamily="49" charset="0"/>
              </a:rPr>
              <a:t>double</a:t>
            </a:r>
            <a:r>
              <a:rPr lang="en-US" sz="2200" dirty="0">
                <a:solidFill>
                  <a:srgbClr val="000000"/>
                </a:solidFill>
                <a:effectLst/>
                <a:highlight>
                  <a:srgbClr val="FFFFFF"/>
                </a:highlight>
                <a:latin typeface="Consolas" panose="020B0609020204030204" pitchFamily="49" charset="0"/>
              </a:rPr>
              <a:t>) </a:t>
            </a:r>
            <a:r>
              <a:rPr lang="en-US" sz="2200" dirty="0">
                <a:solidFill>
                  <a:srgbClr val="6A3E3E"/>
                </a:solidFill>
                <a:effectLst/>
                <a:highlight>
                  <a:srgbClr val="FFFFFF"/>
                </a:highlight>
                <a:latin typeface="Consolas" panose="020B0609020204030204" pitchFamily="49" charset="0"/>
              </a:rPr>
              <a:t>sum</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count</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a:solidFill>
                  <a:srgbClr val="3F7F5F"/>
                </a:solidFill>
                <a:effectLst/>
                <a:highlight>
                  <a:srgbClr val="FFFFFF"/>
                </a:highlight>
                <a:latin typeface="Consolas" panose="020B0609020204030204" pitchFamily="49" charset="0"/>
              </a:rPr>
              <a:t>// Displaying the result</a:t>
            </a:r>
            <a:endParaRPr lang="en-US" sz="22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2200" dirty="0" err="1">
                <a:solidFill>
                  <a:srgbClr val="000000"/>
                </a:solidFill>
                <a:effectLst/>
                <a:highlight>
                  <a:srgbClr val="FFFFFF"/>
                </a:highlight>
                <a:latin typeface="Consolas" panose="020B0609020204030204" pitchFamily="49" charset="0"/>
              </a:rPr>
              <a:t>System.</a:t>
            </a:r>
            <a:r>
              <a:rPr lang="en-US" sz="2200" b="1" i="1" dirty="0" err="1">
                <a:solidFill>
                  <a:srgbClr val="0000C0"/>
                </a:solidFill>
                <a:effectLst/>
                <a:highlight>
                  <a:srgbClr val="FFFFFF"/>
                </a:highlight>
                <a:latin typeface="Consolas" panose="020B0609020204030204" pitchFamily="49" charset="0"/>
              </a:rPr>
              <a:t>out</a:t>
            </a:r>
            <a:r>
              <a:rPr lang="en-US" sz="2200" dirty="0" err="1">
                <a:solidFill>
                  <a:srgbClr val="000000"/>
                </a:solidFill>
                <a:effectLst/>
                <a:highlight>
                  <a:srgbClr val="FFFFFF"/>
                </a:highlight>
                <a:latin typeface="Consolas" panose="020B0609020204030204" pitchFamily="49" charset="0"/>
              </a:rPr>
              <a:t>.println</a:t>
            </a:r>
            <a:r>
              <a:rPr lang="en-US" sz="2200" dirty="0">
                <a:solidFill>
                  <a:srgbClr val="000000"/>
                </a:solidFill>
                <a:effectLst/>
                <a:highlight>
                  <a:srgbClr val="FFFFFF"/>
                </a:highlight>
                <a:latin typeface="Consolas" panose="020B0609020204030204" pitchFamily="49" charset="0"/>
              </a:rPr>
              <a:t>(</a:t>
            </a:r>
            <a:r>
              <a:rPr lang="en-US" sz="2200" dirty="0">
                <a:solidFill>
                  <a:srgbClr val="2A00FF"/>
                </a:solidFill>
                <a:effectLst/>
                <a:highlight>
                  <a:srgbClr val="FFFFFF"/>
                </a:highlight>
                <a:latin typeface="Consolas" panose="020B0609020204030204" pitchFamily="49" charset="0"/>
              </a:rPr>
              <a:t>"The average using while loop is: "</a:t>
            </a:r>
            <a:r>
              <a:rPr lang="en-US" sz="2200" dirty="0">
                <a:solidFill>
                  <a:srgbClr val="000000"/>
                </a:solidFill>
                <a:effectLst/>
                <a:highlight>
                  <a:srgbClr val="FFFFFF"/>
                </a:highlight>
                <a:latin typeface="Consolas" panose="020B0609020204030204" pitchFamily="49" charset="0"/>
              </a:rPr>
              <a:t> + </a:t>
            </a:r>
            <a:r>
              <a:rPr lang="en-US" sz="2200" dirty="0">
                <a:solidFill>
                  <a:srgbClr val="6A3E3E"/>
                </a:solidFill>
                <a:effectLst/>
                <a:highlight>
                  <a:srgbClr val="FFFFFF"/>
                </a:highlight>
                <a:latin typeface="Consolas" panose="020B0609020204030204" pitchFamily="49" charset="0"/>
              </a:rPr>
              <a:t>average</a:t>
            </a: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2200" dirty="0">
                <a:solidFill>
                  <a:srgbClr val="000000"/>
                </a:solidFill>
                <a:effectLst/>
                <a:highlight>
                  <a:srgbClr val="FFFFFF"/>
                </a:highlight>
                <a:latin typeface="Consolas" panose="020B0609020204030204" pitchFamily="49" charset="0"/>
              </a:rPr>
              <a:t>}</a:t>
            </a:r>
          </a:p>
        </p:txBody>
      </p:sp>
      <p:sp>
        <p:nvSpPr>
          <p:cNvPr id="2" name="TextBox 1">
            <a:extLst>
              <a:ext uri="{FF2B5EF4-FFF2-40B4-BE49-F238E27FC236}">
                <a16:creationId xmlns:a16="http://schemas.microsoft.com/office/drawing/2014/main" id="{E0BE2723-2F7B-27F9-8A05-408ACA01DD34}"/>
              </a:ext>
            </a:extLst>
          </p:cNvPr>
          <p:cNvSpPr txBox="1"/>
          <p:nvPr/>
        </p:nvSpPr>
        <p:spPr>
          <a:xfrm>
            <a:off x="3150219" y="2568274"/>
            <a:ext cx="6043961" cy="954107"/>
          </a:xfrm>
          <a:prstGeom prst="rect">
            <a:avLst/>
          </a:prstGeom>
          <a:noFill/>
          <a:ln w="28575">
            <a:solidFill>
              <a:srgbClr val="FF0000"/>
            </a:solidFill>
          </a:ln>
        </p:spPr>
        <p:txBody>
          <a:bodyPr wrap="square" rtlCol="0">
            <a:spAutoFit/>
          </a:bodyPr>
          <a:lstStyle/>
          <a:p>
            <a:r>
              <a:rPr lang="en-US" sz="2800" dirty="0">
                <a:solidFill>
                  <a:srgbClr val="3D3935"/>
                </a:solidFill>
                <a:latin typeface="Calibri" panose="020F0502020204030204" pitchFamily="34" charset="0"/>
                <a:cs typeface="Calibri" panose="020F0502020204030204" pitchFamily="34" charset="0"/>
              </a:rPr>
              <a:t>Modify the program to find and display the maximum number in the sequence.</a:t>
            </a:r>
            <a:endParaRPr lang="en-AU" sz="2800" dirty="0" err="1">
              <a:solidFill>
                <a:srgbClr val="3D3935"/>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3453829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52</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7" name="TextBox 6">
            <a:extLst>
              <a:ext uri="{FF2B5EF4-FFF2-40B4-BE49-F238E27FC236}">
                <a16:creationId xmlns:a16="http://schemas.microsoft.com/office/drawing/2014/main" id="{27ADC0BA-E9B8-C075-875C-74737F03ACBF}"/>
              </a:ext>
            </a:extLst>
          </p:cNvPr>
          <p:cNvSpPr txBox="1"/>
          <p:nvPr/>
        </p:nvSpPr>
        <p:spPr>
          <a:xfrm>
            <a:off x="0" y="0"/>
            <a:ext cx="9244361" cy="6463308"/>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averageCalculator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AverageCalculator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a:t>
            </a:r>
            <a:r>
              <a:rPr lang="en-US" sz="18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sum</a:t>
            </a:r>
            <a:r>
              <a:rPr lang="en-US" sz="18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count</a:t>
            </a:r>
            <a:r>
              <a:rPr lang="en-US" sz="1800" dirty="0">
                <a:solidFill>
                  <a:srgbClr val="000000"/>
                </a:solidFill>
                <a:effectLst/>
                <a:highlight>
                  <a:srgbClr val="FFFFFF"/>
                </a:highlight>
                <a:latin typeface="Consolas" panose="020B0609020204030204" pitchFamily="49" charset="0"/>
              </a:rPr>
              <a:t> = 0;</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err="1">
                <a:solidFill>
                  <a:srgbClr val="6A3E3E"/>
                </a:solidFill>
                <a:effectLst/>
                <a:highlight>
                  <a:srgbClr val="FFFFFF"/>
                </a:highlight>
                <a:latin typeface="Consolas" panose="020B0609020204030204" pitchFamily="49" charset="0"/>
              </a:rPr>
              <a:t>maxNum</a:t>
            </a:r>
            <a:r>
              <a:rPr lang="en-US" sz="1800" dirty="0">
                <a:solidFill>
                  <a:srgbClr val="000000"/>
                </a:solidFill>
                <a:effectLst/>
                <a:highlight>
                  <a:srgbClr val="FFFFFF"/>
                </a:highlight>
                <a:latin typeface="Consolas" panose="020B0609020204030204" pitchFamily="49" charset="0"/>
              </a:rPr>
              <a:t> = 0; </a:t>
            </a:r>
            <a:r>
              <a:rPr lang="en-US" sz="1800" dirty="0">
                <a:solidFill>
                  <a:srgbClr val="3F7F5F"/>
                </a:solidFill>
                <a:effectLst/>
                <a:highlight>
                  <a:srgbClr val="FFFFFF"/>
                </a:highlight>
                <a:latin typeface="Consolas" panose="020B0609020204030204" pitchFamily="49" charset="0"/>
              </a:rPr>
              <a:t>// Variable to track the maximum number</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While loop to calculate the sum and count the numbers</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while</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a:t>
            </a:r>
            <a:r>
              <a:rPr lang="en-US" sz="1800" dirty="0">
                <a:solidFill>
                  <a:srgbClr val="000000"/>
                </a:solidFill>
                <a:effectLst/>
                <a:highlight>
                  <a:srgbClr val="FFFFFF"/>
                </a:highlight>
                <a:latin typeface="Consolas" panose="020B0609020204030204" pitchFamily="49" charset="0"/>
              </a:rPr>
              <a:t> &lt;= 100) {</a:t>
            </a:r>
          </a:p>
          <a:p>
            <a:pPr marL="0" marR="0">
              <a:spcBef>
                <a:spcPts val="0"/>
              </a:spcBef>
              <a:spcAft>
                <a:spcPts val="0"/>
              </a:spcAft>
            </a:pPr>
            <a:r>
              <a:rPr lang="en-US" sz="1800" dirty="0">
                <a:solidFill>
                  <a:srgbClr val="6A3E3E"/>
                </a:solidFill>
                <a:effectLst/>
                <a:highlight>
                  <a:srgbClr val="FFFFFF"/>
                </a:highlight>
                <a:latin typeface="Consolas" panose="020B0609020204030204" pitchFamily="49" charset="0"/>
              </a:rPr>
              <a:t>sum</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6A3E3E"/>
                </a:solidFill>
                <a:effectLst/>
                <a:highlight>
                  <a:srgbClr val="FFFFFF"/>
                </a:highlight>
                <a:latin typeface="Consolas" panose="020B0609020204030204" pitchFamily="49" charset="0"/>
              </a:rPr>
              <a:t>count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6A3E3E"/>
                </a:solidFill>
                <a:effectLst/>
                <a:highlight>
                  <a:srgbClr val="FFFF00"/>
                </a:highlight>
                <a:latin typeface="Consolas" panose="020B0609020204030204" pitchFamily="49" charset="0"/>
              </a:rPr>
              <a:t>maxNum</a:t>
            </a:r>
            <a:r>
              <a:rPr lang="en-US" sz="1800" dirty="0">
                <a:solidFill>
                  <a:srgbClr val="000000"/>
                </a:solidFill>
                <a:effectLst/>
                <a:highlight>
                  <a:srgbClr val="FFFF00"/>
                </a:highlight>
                <a:latin typeface="Consolas" panose="020B0609020204030204" pitchFamily="49" charset="0"/>
              </a:rPr>
              <a:t> = </a:t>
            </a:r>
            <a:r>
              <a:rPr lang="en-US" sz="1800" dirty="0">
                <a:solidFill>
                  <a:srgbClr val="6A3E3E"/>
                </a:solidFill>
                <a:effectLst/>
                <a:highlight>
                  <a:srgbClr val="FFFF00"/>
                </a:highlight>
                <a:latin typeface="Consolas" panose="020B0609020204030204" pitchFamily="49" charset="0"/>
              </a:rPr>
              <a:t>num</a:t>
            </a:r>
            <a:r>
              <a:rPr lang="en-US" sz="1800" dirty="0">
                <a:solidFill>
                  <a:srgbClr val="000000"/>
                </a:solidFill>
                <a:effectLst/>
                <a:highlight>
                  <a:srgbClr val="FFFF00"/>
                </a:highlight>
                <a:latin typeface="Consolas" panose="020B0609020204030204" pitchFamily="49" charset="0"/>
              </a:rPr>
              <a:t>; </a:t>
            </a:r>
            <a:r>
              <a:rPr lang="en-US" sz="1800" dirty="0">
                <a:solidFill>
                  <a:srgbClr val="3F7F5F"/>
                </a:solidFill>
                <a:effectLst/>
                <a:highlight>
                  <a:srgbClr val="FFFF00"/>
                </a:highlight>
                <a:latin typeface="Consolas" panose="020B0609020204030204" pitchFamily="49" charset="0"/>
              </a:rPr>
              <a:t>// Update </a:t>
            </a:r>
            <a:r>
              <a:rPr lang="en-US" sz="1800" dirty="0" err="1">
                <a:solidFill>
                  <a:srgbClr val="3F7F5F"/>
                </a:solidFill>
                <a:effectLst/>
                <a:highlight>
                  <a:srgbClr val="FFFF00"/>
                </a:highlight>
                <a:latin typeface="Consolas" panose="020B0609020204030204" pitchFamily="49" charset="0"/>
              </a:rPr>
              <a:t>maxNum</a:t>
            </a:r>
            <a:r>
              <a:rPr lang="en-US" sz="1800" dirty="0">
                <a:solidFill>
                  <a:srgbClr val="3F7F5F"/>
                </a:solidFill>
                <a:effectLst/>
                <a:highlight>
                  <a:srgbClr val="FFFF00"/>
                </a:highlight>
                <a:latin typeface="Consolas" panose="020B0609020204030204" pitchFamily="49" charset="0"/>
              </a:rPr>
              <a:t> with the current </a:t>
            </a:r>
            <a:r>
              <a:rPr lang="en-US" sz="1800" u="sng" dirty="0">
                <a:solidFill>
                  <a:srgbClr val="3F7F5F"/>
                </a:solidFill>
                <a:effectLst/>
                <a:highlight>
                  <a:srgbClr val="FFFF00"/>
                </a:highlight>
                <a:latin typeface="Consolas" panose="020B0609020204030204" pitchFamily="49" charset="0"/>
              </a:rPr>
              <a:t>num</a:t>
            </a:r>
            <a:endParaRPr lang="en-US" sz="1800" dirty="0">
              <a:solidFill>
                <a:srgbClr val="000000"/>
              </a:solidFill>
              <a:effectLst/>
              <a:highlight>
                <a:srgbClr val="FFFF00"/>
              </a:highlight>
              <a:latin typeface="Consolas" panose="020B0609020204030204" pitchFamily="49" charset="0"/>
            </a:endParaRPr>
          </a:p>
          <a:p>
            <a:pPr marL="0" marR="0">
              <a:spcBef>
                <a:spcPts val="0"/>
              </a:spcBef>
              <a:spcAft>
                <a:spcPts val="0"/>
              </a:spcAft>
            </a:pPr>
            <a:r>
              <a:rPr lang="en-US" sz="1800" dirty="0">
                <a:solidFill>
                  <a:srgbClr val="6A3E3E"/>
                </a:solidFill>
                <a:effectLst/>
                <a:highlight>
                  <a:srgbClr val="FFFFFF"/>
                </a:highlight>
                <a:latin typeface="Consolas" panose="020B0609020204030204" pitchFamily="49" charset="0"/>
              </a:rPr>
              <a:t>num</a:t>
            </a:r>
            <a:r>
              <a:rPr lang="en-US" sz="1800" dirty="0">
                <a:solidFill>
                  <a:srgbClr val="000000"/>
                </a:solidFill>
                <a:effectLst/>
                <a:highlight>
                  <a:srgbClr val="FFFFFF"/>
                </a:highlight>
                <a:latin typeface="Consolas" panose="020B0609020204030204" pitchFamily="49" charset="0"/>
              </a:rPr>
              <a:t> += 2;</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Calculating the average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double</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average</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double</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sum</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count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Displaying the results</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"The average using while loop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average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00"/>
                </a:highlight>
                <a:latin typeface="Consolas" panose="020B0609020204030204" pitchFamily="49" charset="0"/>
              </a:rPr>
              <a:t>System.</a:t>
            </a:r>
            <a:r>
              <a:rPr lang="en-US" sz="1800" b="1" i="1" dirty="0" err="1">
                <a:solidFill>
                  <a:srgbClr val="0000C0"/>
                </a:solidFill>
                <a:effectLst/>
                <a:highlight>
                  <a:srgbClr val="FFFF00"/>
                </a:highlight>
                <a:latin typeface="Consolas" panose="020B0609020204030204" pitchFamily="49" charset="0"/>
              </a:rPr>
              <a:t>out</a:t>
            </a:r>
            <a:r>
              <a:rPr lang="en-US" sz="1800" dirty="0" err="1">
                <a:solidFill>
                  <a:srgbClr val="000000"/>
                </a:solidFill>
                <a:effectLst/>
                <a:highlight>
                  <a:srgbClr val="FFFF00"/>
                </a:highlight>
                <a:latin typeface="Consolas" panose="020B0609020204030204" pitchFamily="49" charset="0"/>
              </a:rPr>
              <a:t>.println</a:t>
            </a:r>
            <a:r>
              <a:rPr lang="en-US" sz="1800" dirty="0">
                <a:solidFill>
                  <a:srgbClr val="000000"/>
                </a:solidFill>
                <a:effectLst/>
                <a:highlight>
                  <a:srgbClr val="FFFF00"/>
                </a:highlight>
                <a:latin typeface="Consolas" panose="020B0609020204030204" pitchFamily="49" charset="0"/>
              </a:rPr>
              <a:t>(</a:t>
            </a:r>
            <a:r>
              <a:rPr lang="en-US" sz="1800" dirty="0">
                <a:solidFill>
                  <a:srgbClr val="2A00FF"/>
                </a:solidFill>
                <a:effectLst/>
                <a:highlight>
                  <a:srgbClr val="FFFF00"/>
                </a:highlight>
                <a:latin typeface="Consolas" panose="020B0609020204030204" pitchFamily="49" charset="0"/>
              </a:rPr>
              <a:t>"The maximum number in the sequence is: "</a:t>
            </a:r>
            <a:r>
              <a:rPr lang="en-US" sz="1800" dirty="0">
                <a:solidFill>
                  <a:srgbClr val="000000"/>
                </a:solidFill>
                <a:effectLst/>
                <a:highlight>
                  <a:srgbClr val="FFFF00"/>
                </a:highlight>
                <a:latin typeface="Consolas" panose="020B0609020204030204" pitchFamily="49" charset="0"/>
              </a:rPr>
              <a:t> + </a:t>
            </a:r>
            <a:r>
              <a:rPr lang="en-US" sz="1800" dirty="0" err="1">
                <a:solidFill>
                  <a:srgbClr val="6A3E3E"/>
                </a:solidFill>
                <a:effectLst/>
                <a:highlight>
                  <a:srgbClr val="FFFF00"/>
                </a:highlight>
                <a:latin typeface="Consolas" panose="020B0609020204030204" pitchFamily="49" charset="0"/>
              </a:rPr>
              <a:t>maxNum</a:t>
            </a:r>
            <a:r>
              <a:rPr lang="en-US" sz="1800" dirty="0">
                <a:solidFill>
                  <a:srgbClr val="000000"/>
                </a:solidFill>
                <a:effectLst/>
                <a:highlight>
                  <a:srgbClr val="FFFF00"/>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Tree>
    <p:extLst>
      <p:ext uri="{BB962C8B-B14F-4D97-AF65-F5344CB8AC3E}">
        <p14:creationId xmlns:p14="http://schemas.microsoft.com/office/powerpoint/2010/main" val="173388511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5DB86EA-B71B-2BC7-F44C-E82E1614EA90}"/>
              </a:ext>
            </a:extLst>
          </p:cNvPr>
          <p:cNvSpPr>
            <a:spLocks noGrp="1"/>
          </p:cNvSpPr>
          <p:nvPr>
            <p:ph type="sldNum" sz="quarter" idx="11"/>
          </p:nvPr>
        </p:nvSpPr>
        <p:spPr/>
        <p:txBody>
          <a:bodyPr/>
          <a:lstStyle/>
          <a:p>
            <a:pPr>
              <a:defRPr/>
            </a:pPr>
            <a:fld id="{52BAE153-106A-054D-8D30-6B13A2BC7148}" type="slidenum">
              <a:rPr lang="en-US" altLang="en-US" smtClean="0"/>
              <a:pPr>
                <a:defRPr/>
              </a:pPr>
              <a:t>53</a:t>
            </a:fld>
            <a:endParaRPr lang="en-US" altLang="en-US"/>
          </a:p>
        </p:txBody>
      </p:sp>
      <p:pic>
        <p:nvPicPr>
          <p:cNvPr id="6" name="Picture 5">
            <a:extLst>
              <a:ext uri="{FF2B5EF4-FFF2-40B4-BE49-F238E27FC236}">
                <a16:creationId xmlns:a16="http://schemas.microsoft.com/office/drawing/2014/main" id="{1F457E55-A809-D520-88E4-9421F9D83F07}"/>
              </a:ext>
            </a:extLst>
          </p:cNvPr>
          <p:cNvPicPr>
            <a:picLocks noChangeAspect="1"/>
          </p:cNvPicPr>
          <p:nvPr/>
        </p:nvPicPr>
        <p:blipFill rotWithShape="1">
          <a:blip r:embed="rId2"/>
          <a:srcRect t="40433" r="18902" b="13714"/>
          <a:stretch/>
        </p:blipFill>
        <p:spPr>
          <a:xfrm>
            <a:off x="864218" y="4499517"/>
            <a:ext cx="7415561" cy="2358483"/>
          </a:xfrm>
          <a:prstGeom prst="rect">
            <a:avLst/>
          </a:prstGeom>
          <a:ln w="28575">
            <a:solidFill>
              <a:srgbClr val="FF0000"/>
            </a:solidFill>
          </a:ln>
        </p:spPr>
      </p:pic>
      <p:pic>
        <p:nvPicPr>
          <p:cNvPr id="10" name="Picture 9">
            <a:extLst>
              <a:ext uri="{FF2B5EF4-FFF2-40B4-BE49-F238E27FC236}">
                <a16:creationId xmlns:a16="http://schemas.microsoft.com/office/drawing/2014/main" id="{A7C4A71A-8ADA-3BD0-3291-780048A6577C}"/>
              </a:ext>
            </a:extLst>
          </p:cNvPr>
          <p:cNvPicPr>
            <a:picLocks noChangeAspect="1"/>
          </p:cNvPicPr>
          <p:nvPr/>
        </p:nvPicPr>
        <p:blipFill rotWithShape="1">
          <a:blip r:embed="rId3"/>
          <a:srcRect t="7832" r="14756" b="11518"/>
          <a:stretch/>
        </p:blipFill>
        <p:spPr>
          <a:xfrm>
            <a:off x="674647" y="33453"/>
            <a:ext cx="7794702" cy="4148253"/>
          </a:xfrm>
          <a:prstGeom prst="rect">
            <a:avLst/>
          </a:prstGeom>
          <a:ln w="28575">
            <a:solidFill>
              <a:srgbClr val="FF0000"/>
            </a:solidFill>
          </a:ln>
        </p:spPr>
      </p:pic>
      <p:sp>
        <p:nvSpPr>
          <p:cNvPr id="11" name="Rectangle: Rounded Corners 10">
            <a:extLst>
              <a:ext uri="{FF2B5EF4-FFF2-40B4-BE49-F238E27FC236}">
                <a16:creationId xmlns:a16="http://schemas.microsoft.com/office/drawing/2014/main" id="{02778E8B-A93C-90A0-041D-23479EA1DF3F}"/>
              </a:ext>
            </a:extLst>
          </p:cNvPr>
          <p:cNvSpPr/>
          <p:nvPr/>
        </p:nvSpPr>
        <p:spPr>
          <a:xfrm>
            <a:off x="3501483" y="1438506"/>
            <a:ext cx="1806498" cy="669073"/>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413044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F0C491B-8FAA-087C-D2DC-96062DCD372C}"/>
              </a:ext>
            </a:extLst>
          </p:cNvPr>
          <p:cNvPicPr>
            <a:picLocks noChangeAspect="1"/>
          </p:cNvPicPr>
          <p:nvPr/>
        </p:nvPicPr>
        <p:blipFill rotWithShape="1">
          <a:blip r:embed="rId2"/>
          <a:srcRect r="54023" b="5926"/>
          <a:stretch/>
        </p:blipFill>
        <p:spPr>
          <a:xfrm>
            <a:off x="0" y="857250"/>
            <a:ext cx="5129048" cy="5903214"/>
          </a:xfrm>
          <a:prstGeom prst="rect">
            <a:avLst/>
          </a:prstGeom>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6</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6" name="Rectangle: Rounded Corners 5">
            <a:extLst>
              <a:ext uri="{FF2B5EF4-FFF2-40B4-BE49-F238E27FC236}">
                <a16:creationId xmlns:a16="http://schemas.microsoft.com/office/drawing/2014/main" id="{6876D50D-A6C5-8CBE-9301-E02272024584}"/>
              </a:ext>
            </a:extLst>
          </p:cNvPr>
          <p:cNvSpPr/>
          <p:nvPr/>
        </p:nvSpPr>
        <p:spPr>
          <a:xfrm>
            <a:off x="3941" y="3819367"/>
            <a:ext cx="1204749" cy="246221"/>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Rectangle: Rounded Corners 3">
            <a:extLst>
              <a:ext uri="{FF2B5EF4-FFF2-40B4-BE49-F238E27FC236}">
                <a16:creationId xmlns:a16="http://schemas.microsoft.com/office/drawing/2014/main" id="{06C0A195-B8F8-247F-A166-532F4850B28E}"/>
              </a:ext>
            </a:extLst>
          </p:cNvPr>
          <p:cNvSpPr/>
          <p:nvPr/>
        </p:nvSpPr>
        <p:spPr>
          <a:xfrm>
            <a:off x="1103586" y="1702675"/>
            <a:ext cx="1576552" cy="143817"/>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Rounded Corners 6">
            <a:extLst>
              <a:ext uri="{FF2B5EF4-FFF2-40B4-BE49-F238E27FC236}">
                <a16:creationId xmlns:a16="http://schemas.microsoft.com/office/drawing/2014/main" id="{B5331782-41EC-94FD-BBD8-865BE8394D1E}"/>
              </a:ext>
            </a:extLst>
          </p:cNvPr>
          <p:cNvSpPr/>
          <p:nvPr/>
        </p:nvSpPr>
        <p:spPr>
          <a:xfrm>
            <a:off x="3752193" y="2380593"/>
            <a:ext cx="1429407" cy="173421"/>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3474293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7883ACA-106B-8BAB-8B26-8D31099C0401}"/>
              </a:ext>
            </a:extLst>
          </p:cNvPr>
          <p:cNvPicPr>
            <a:picLocks noChangeAspect="1"/>
          </p:cNvPicPr>
          <p:nvPr/>
        </p:nvPicPr>
        <p:blipFill rotWithShape="1">
          <a:blip r:embed="rId2"/>
          <a:srcRect r="29770" b="27982"/>
          <a:stretch/>
        </p:blipFill>
        <p:spPr>
          <a:xfrm>
            <a:off x="0" y="857249"/>
            <a:ext cx="9144000" cy="5274449"/>
          </a:xfrm>
          <a:prstGeom prst="rect">
            <a:avLst/>
          </a:prstGeom>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7</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6" name="Rectangle: Rounded Corners 5">
            <a:extLst>
              <a:ext uri="{FF2B5EF4-FFF2-40B4-BE49-F238E27FC236}">
                <a16:creationId xmlns:a16="http://schemas.microsoft.com/office/drawing/2014/main" id="{6876D50D-A6C5-8CBE-9301-E02272024584}"/>
              </a:ext>
            </a:extLst>
          </p:cNvPr>
          <p:cNvSpPr/>
          <p:nvPr/>
        </p:nvSpPr>
        <p:spPr>
          <a:xfrm>
            <a:off x="7052442" y="5744020"/>
            <a:ext cx="1008994" cy="246221"/>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Rectangle: Rounded Corners 3">
            <a:extLst>
              <a:ext uri="{FF2B5EF4-FFF2-40B4-BE49-F238E27FC236}">
                <a16:creationId xmlns:a16="http://schemas.microsoft.com/office/drawing/2014/main" id="{06C0A195-B8F8-247F-A166-532F4850B28E}"/>
              </a:ext>
            </a:extLst>
          </p:cNvPr>
          <p:cNvSpPr/>
          <p:nvPr/>
        </p:nvSpPr>
        <p:spPr>
          <a:xfrm>
            <a:off x="4855779" y="2736480"/>
            <a:ext cx="1576552" cy="143817"/>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Rounded Corners 6">
            <a:extLst>
              <a:ext uri="{FF2B5EF4-FFF2-40B4-BE49-F238E27FC236}">
                <a16:creationId xmlns:a16="http://schemas.microsoft.com/office/drawing/2014/main" id="{B5331782-41EC-94FD-BBD8-865BE8394D1E}"/>
              </a:ext>
            </a:extLst>
          </p:cNvPr>
          <p:cNvSpPr/>
          <p:nvPr/>
        </p:nvSpPr>
        <p:spPr>
          <a:xfrm>
            <a:off x="4855779" y="1835982"/>
            <a:ext cx="1429407" cy="173421"/>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193593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E514F20-CCBF-22F0-896A-E2DC5F84B663}"/>
              </a:ext>
            </a:extLst>
          </p:cNvPr>
          <p:cNvPicPr>
            <a:picLocks noChangeAspect="1"/>
          </p:cNvPicPr>
          <p:nvPr/>
        </p:nvPicPr>
        <p:blipFill rotWithShape="1">
          <a:blip r:embed="rId2"/>
          <a:srcRect b="44125"/>
          <a:stretch/>
        </p:blipFill>
        <p:spPr>
          <a:xfrm>
            <a:off x="0" y="1443336"/>
            <a:ext cx="9144000" cy="2873922"/>
          </a:xfrm>
          <a:prstGeom prst="rect">
            <a:avLst/>
          </a:prstGeom>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8</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p:sp>
        <p:nvSpPr>
          <p:cNvPr id="4" name="Rectangle: Rounded Corners 3">
            <a:extLst>
              <a:ext uri="{FF2B5EF4-FFF2-40B4-BE49-F238E27FC236}">
                <a16:creationId xmlns:a16="http://schemas.microsoft.com/office/drawing/2014/main" id="{06C0A195-B8F8-247F-A166-532F4850B28E}"/>
              </a:ext>
            </a:extLst>
          </p:cNvPr>
          <p:cNvSpPr/>
          <p:nvPr/>
        </p:nvSpPr>
        <p:spPr>
          <a:xfrm>
            <a:off x="1208688" y="3156894"/>
            <a:ext cx="3731173" cy="173421"/>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8308334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0B44547-F730-8B6C-307F-C917099EB4B6}"/>
              </a:ext>
            </a:extLst>
          </p:cNvPr>
          <p:cNvPicPr>
            <a:picLocks noChangeAspect="1"/>
          </p:cNvPicPr>
          <p:nvPr/>
        </p:nvPicPr>
        <p:blipFill rotWithShape="1">
          <a:blip r:embed="rId2"/>
          <a:srcRect b="11635"/>
          <a:stretch/>
        </p:blipFill>
        <p:spPr>
          <a:xfrm>
            <a:off x="0" y="819150"/>
            <a:ext cx="9144000" cy="4545067"/>
          </a:xfrm>
          <a:prstGeom prst="rect">
            <a:avLst/>
          </a:prstGeom>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9</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altLang="en-US" dirty="0"/>
              <a:t>Task completion (3%)</a:t>
            </a:r>
            <a:endParaRPr lang="en-US" altLang="en-US" b="1" dirty="0"/>
          </a:p>
        </p:txBody>
      </p:sp>
      <mc:AlternateContent xmlns:mc="http://schemas.openxmlformats.org/markup-compatibility/2006" xmlns:a14="http://schemas.microsoft.com/office/drawing/2010/main">
        <mc:Choice Requires="a14">
          <p:sp>
            <p:nvSpPr>
              <p:cNvPr id="4" name="Rectangle: Rounded Corners 3">
                <a:extLst>
                  <a:ext uri="{FF2B5EF4-FFF2-40B4-BE49-F238E27FC236}">
                    <a16:creationId xmlns:a16="http://schemas.microsoft.com/office/drawing/2014/main" id="{06C0A195-B8F8-247F-A166-532F4850B28E}"/>
                  </a:ext>
                </a:extLst>
              </p:cNvPr>
              <p:cNvSpPr/>
              <p:nvPr/>
            </p:nvSpPr>
            <p:spPr>
              <a:xfrm>
                <a:off x="2196662" y="3605048"/>
                <a:ext cx="3352799" cy="945931"/>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a:fld id="{825F15A7-03F4-43D7-82C5-3E23DA2F108C}" type="mathplaceholder">
                        <a:rPr lang="en-AU" i="1" smtClean="0">
                          <a:latin typeface="Cambria Math" panose="02040503050406030204" pitchFamily="18" charset="0"/>
                        </a:rPr>
                        <a:t>Type equation here.</a:t>
                      </a:fld>
                    </m:oMath>
                  </m:oMathPara>
                </a14:m>
                <a:endParaRPr lang="en-AU" dirty="0"/>
              </a:p>
            </p:txBody>
          </p:sp>
        </mc:Choice>
        <mc:Fallback xmlns="">
          <p:sp>
            <p:nvSpPr>
              <p:cNvPr id="4" name="Rectangle: Rounded Corners 3">
                <a:extLst>
                  <a:ext uri="{FF2B5EF4-FFF2-40B4-BE49-F238E27FC236}">
                    <a16:creationId xmlns:a16="http://schemas.microsoft.com/office/drawing/2014/main" id="{06C0A195-B8F8-247F-A166-532F4850B28E}"/>
                  </a:ext>
                </a:extLst>
              </p:cNvPr>
              <p:cNvSpPr>
                <a:spLocks noRot="1" noChangeAspect="1" noMove="1" noResize="1" noEditPoints="1" noAdjustHandles="1" noChangeArrowheads="1" noChangeShapeType="1" noTextEdit="1"/>
              </p:cNvSpPr>
              <p:nvPr/>
            </p:nvSpPr>
            <p:spPr>
              <a:xfrm>
                <a:off x="2196662" y="3605048"/>
                <a:ext cx="3352799" cy="945931"/>
              </a:xfrm>
              <a:prstGeom prst="roundRect">
                <a:avLst/>
              </a:prstGeom>
              <a:blipFill>
                <a:blip r:embed="rId3"/>
                <a:stretch>
                  <a:fillRect/>
                </a:stretch>
              </a:blipFill>
              <a:ln w="28575">
                <a:solidFill>
                  <a:schemeClr val="accent1"/>
                </a:solidFill>
              </a:ln>
            </p:spPr>
            <p:txBody>
              <a:bodyPr/>
              <a:lstStyle/>
              <a:p>
                <a:r>
                  <a:rPr lang="en-AU">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AB2CE38A-6FD0-AD74-771C-8B13C925DA3A}"/>
                  </a:ext>
                </a:extLst>
              </p:cNvPr>
              <p:cNvSpPr txBox="1"/>
              <p:nvPr/>
            </p:nvSpPr>
            <p:spPr>
              <a:xfrm>
                <a:off x="6285188" y="3977576"/>
                <a:ext cx="662150" cy="1306512"/>
              </a:xfrm>
              <a:prstGeom prst="rect">
                <a:avLst/>
              </a:prstGeom>
              <a:noFill/>
              <a:ln w="28575">
                <a:solidFill>
                  <a:srgbClr val="FF0000"/>
                </a:solidFill>
              </a:ln>
            </p:spPr>
            <p:txBody>
              <a:bodyPr wrap="square" rtlCol="0">
                <a:spAutoFit/>
              </a:bodyPr>
              <a:lstStyle/>
              <a:p>
                <a:pPr>
                  <a:lnSpc>
                    <a:spcPct val="150000"/>
                  </a:lnSpc>
                </a:pPr>
                <a14:m>
                  <m:oMathPara xmlns:m="http://schemas.openxmlformats.org/officeDocument/2006/math">
                    <m:oMathParaPr>
                      <m:jc m:val="centerGroup"/>
                    </m:oMathParaPr>
                    <m:oMath xmlns:m="http://schemas.openxmlformats.org/officeDocument/2006/math">
                      <m:r>
                        <a:rPr lang="en-US" sz="2800" b="0" i="1" smtClean="0">
                          <a:solidFill>
                            <a:srgbClr val="3D3935"/>
                          </a:solidFill>
                          <a:latin typeface="Cambria Math" panose="02040503050406030204" pitchFamily="18" charset="0"/>
                        </a:rPr>
                        <m:t>6</m:t>
                      </m:r>
                      <m:f>
                        <m:fPr>
                          <m:ctrlPr>
                            <a:rPr lang="en-AU" sz="2800" i="1" smtClean="0">
                              <a:solidFill>
                                <a:srgbClr val="3D3935"/>
                              </a:solidFill>
                              <a:latin typeface="Cambria Math" panose="02040503050406030204" pitchFamily="18" charset="0"/>
                            </a:rPr>
                          </m:ctrlPr>
                        </m:fPr>
                        <m:num>
                          <m:r>
                            <a:rPr lang="en-US" sz="2800" b="0" i="1" smtClean="0">
                              <a:solidFill>
                                <a:srgbClr val="3D3935"/>
                              </a:solidFill>
                              <a:latin typeface="Cambria Math" panose="02040503050406030204" pitchFamily="18" charset="0"/>
                            </a:rPr>
                            <m:t>1</m:t>
                          </m:r>
                        </m:num>
                        <m:den>
                          <m:r>
                            <a:rPr lang="en-US" sz="2800" b="0" i="1" smtClean="0">
                              <a:solidFill>
                                <a:srgbClr val="3D3935"/>
                              </a:solidFill>
                              <a:latin typeface="Cambria Math" panose="02040503050406030204" pitchFamily="18" charset="0"/>
                            </a:rPr>
                            <m:t>3</m:t>
                          </m:r>
                        </m:den>
                      </m:f>
                    </m:oMath>
                  </m:oMathPara>
                </a14:m>
                <a:endParaRPr lang="en-AU" sz="2800" dirty="0" err="1">
                  <a:solidFill>
                    <a:srgbClr val="3D3935"/>
                  </a:solidFill>
                </a:endParaRPr>
              </a:p>
            </p:txBody>
          </p:sp>
        </mc:Choice>
        <mc:Fallback xmlns="">
          <p:sp>
            <p:nvSpPr>
              <p:cNvPr id="6" name="TextBox 5">
                <a:extLst>
                  <a:ext uri="{FF2B5EF4-FFF2-40B4-BE49-F238E27FC236}">
                    <a16:creationId xmlns:a16="http://schemas.microsoft.com/office/drawing/2014/main" id="{AB2CE38A-6FD0-AD74-771C-8B13C925DA3A}"/>
                  </a:ext>
                </a:extLst>
              </p:cNvPr>
              <p:cNvSpPr txBox="1">
                <a:spLocks noRot="1" noChangeAspect="1" noMove="1" noResize="1" noEditPoints="1" noAdjustHandles="1" noChangeArrowheads="1" noChangeShapeType="1" noTextEdit="1"/>
              </p:cNvSpPr>
              <p:nvPr/>
            </p:nvSpPr>
            <p:spPr>
              <a:xfrm>
                <a:off x="6285188" y="3977576"/>
                <a:ext cx="662150" cy="1306512"/>
              </a:xfrm>
              <a:prstGeom prst="rect">
                <a:avLst/>
              </a:prstGeom>
              <a:blipFill>
                <a:blip r:embed="rId4"/>
                <a:stretch>
                  <a:fillRect/>
                </a:stretch>
              </a:blipFill>
              <a:ln w="28575">
                <a:solidFill>
                  <a:srgbClr val="FF0000"/>
                </a:solidFill>
              </a:ln>
            </p:spPr>
            <p:txBody>
              <a:bodyPr/>
              <a:lstStyle/>
              <a:p>
                <a:r>
                  <a:rPr lang="en-AU">
                    <a:noFill/>
                  </a:rPr>
                  <a:t> </a:t>
                </a:r>
              </a:p>
            </p:txBody>
          </p:sp>
        </mc:Fallback>
      </mc:AlternateContent>
    </p:spTree>
    <p:extLst>
      <p:ext uri="{BB962C8B-B14F-4D97-AF65-F5344CB8AC3E}">
        <p14:creationId xmlns:p14="http://schemas.microsoft.com/office/powerpoint/2010/main" val="1958518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ACU Presentation">
  <a:themeElements>
    <a:clrScheme name="ACUColourScheme">
      <a:dk1>
        <a:srgbClr val="3C1053"/>
      </a:dk1>
      <a:lt1>
        <a:srgbClr val="FFFFFF"/>
      </a:lt1>
      <a:dk2>
        <a:srgbClr val="3C1053"/>
      </a:dk2>
      <a:lt2>
        <a:srgbClr val="E8E3DB"/>
      </a:lt2>
      <a:accent1>
        <a:srgbClr val="F2120C"/>
      </a:accent1>
      <a:accent2>
        <a:srgbClr val="3D3935"/>
      </a:accent2>
      <a:accent3>
        <a:srgbClr val="8C857B"/>
      </a:accent3>
      <a:accent4>
        <a:srgbClr val="3C1053"/>
      </a:accent4>
      <a:accent5>
        <a:srgbClr val="E8E3DB"/>
      </a:accent5>
      <a:accent6>
        <a:srgbClr val="70AD47"/>
      </a:accent6>
      <a:hlink>
        <a:srgbClr val="0563C1"/>
      </a:hlink>
      <a:folHlink>
        <a:srgbClr val="954F72"/>
      </a:folHlink>
    </a:clrScheme>
    <a:fontScheme name="Custom 21">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dirty="0" err="1" smtClean="0">
            <a:solidFill>
              <a:srgbClr val="3D3935"/>
            </a:solidFill>
          </a:defRPr>
        </a:defPPr>
      </a:lstStyle>
    </a:txDef>
  </a:objectDefaults>
  <a:extraClrSchemeLst/>
  <a:extLst>
    <a:ext uri="{05A4C25C-085E-4340-85A3-A5531E510DB2}">
      <thm15:themeFamily xmlns:thm15="http://schemas.microsoft.com/office/thememl/2012/main" name="PPT_Template_4_3_V2.potx" id="{F3B38964-EE74-4E1D-A3FE-21D8EB788CBF}" vid="{2C9D612A-0DB5-43BD-9B9F-0A9FAAF24DC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Category xmlns="dacb8815-fc1e-42c3-abc2-788c5fc4ff9d">Logos and templates</Category>
    <Sub_x002d_category xmlns="dacb8815-fc1e-42c3-abc2-788c5fc4ff9d">2017</Sub_x002d_category>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5DEF6BD4BDD0B4D90C52999A51E08F1" ma:contentTypeVersion="0" ma:contentTypeDescription="Create a new document." ma:contentTypeScope="" ma:versionID="c1892927898350893ffcead8fbd6d37e">
  <xsd:schema xmlns:xsd="http://www.w3.org/2001/XMLSchema" xmlns:xs="http://www.w3.org/2001/XMLSchema" xmlns:p="http://schemas.microsoft.com/office/2006/metadata/properties" xmlns:ns2="dacb8815-fc1e-42c3-abc2-788c5fc4ff9d" targetNamespace="http://schemas.microsoft.com/office/2006/metadata/properties" ma:root="true" ma:fieldsID="0c0b49e5e91276836d7310696bcb027a" ns2:_="">
    <xsd:import namespace="dacb8815-fc1e-42c3-abc2-788c5fc4ff9d"/>
    <xsd:element name="properties">
      <xsd:complexType>
        <xsd:sequence>
          <xsd:element name="documentManagement">
            <xsd:complexType>
              <xsd:all>
                <xsd:element ref="ns2:Category"/>
                <xsd:element ref="ns2:Sub_x002d_categor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acb8815-fc1e-42c3-abc2-788c5fc4ff9d" elementFormDefault="qualified">
    <xsd:import namespace="http://schemas.microsoft.com/office/2006/documentManagement/types"/>
    <xsd:import namespace="http://schemas.microsoft.com/office/infopath/2007/PartnerControls"/>
    <xsd:element name="Category" ma:index="8" ma:displayName="Category" ma:default="Logos and templates" ma:format="Dropdown" ma:internalName="Category">
      <xsd:simpleType>
        <xsd:restriction base="dms:Choice">
          <xsd:enumeration value="Staff Leadership"/>
          <xsd:enumeration value="Logos and templates"/>
          <xsd:enumeration value="Prizes and Awards"/>
          <xsd:enumeration value="Peter Faber"/>
          <xsd:enumeration value="Accreditation"/>
          <xsd:enumeration value="Database of Community Engagement"/>
          <xsd:enumeration value="National School Meeting"/>
          <xsd:enumeration value="Marketing and Events"/>
          <xsd:enumeration value="Academic Performance Review &amp; Planning"/>
        </xsd:restriction>
      </xsd:simpleType>
    </xsd:element>
    <xsd:element name="Sub_x002d_category" ma:index="9" nillable="true" ma:displayName="Year" ma:default="2016" ma:format="Dropdown" ma:internalName="Sub_x002d_category">
      <xsd:simpleType>
        <xsd:restriction base="dms:Choice">
          <xsd:enumeration value="2015"/>
          <xsd:enumeration value="2016"/>
          <xsd:enumeration value="2017"/>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19D6D79-91EF-4340-8C3D-E484566A2E2F}">
  <ds:schemaRefs>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dacb8815-fc1e-42c3-abc2-788c5fc4ff9d"/>
    <ds:schemaRef ds:uri="http://purl.org/dc/elements/1.1/"/>
    <ds:schemaRef ds:uri="http://www.w3.org/XML/1998/namespace"/>
    <ds:schemaRef ds:uri="http://purl.org/dc/dcmitype/"/>
  </ds:schemaRefs>
</ds:datastoreItem>
</file>

<file path=customXml/itemProps2.xml><?xml version="1.0" encoding="utf-8"?>
<ds:datastoreItem xmlns:ds="http://schemas.openxmlformats.org/officeDocument/2006/customXml" ds:itemID="{05866CA7-3031-48D4-BC56-8127880CD39C}">
  <ds:schemaRefs>
    <ds:schemaRef ds:uri="http://schemas.microsoft.com/sharepoint/v3/contenttype/forms"/>
  </ds:schemaRefs>
</ds:datastoreItem>
</file>

<file path=customXml/itemProps3.xml><?xml version="1.0" encoding="utf-8"?>
<ds:datastoreItem xmlns:ds="http://schemas.openxmlformats.org/officeDocument/2006/customXml" ds:itemID="{C0E1AAF5-FCF3-448E-ABDE-60F9267B980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acb8815-fc1e-42c3-abc2-788c5fc4ff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PPT_Template_4_3_V2.potx</Template>
  <TotalTime>3179</TotalTime>
  <Words>3652</Words>
  <Application>Microsoft Office PowerPoint</Application>
  <PresentationFormat>On-screen Show (4:3)</PresentationFormat>
  <Paragraphs>463</Paragraphs>
  <Slides>53</Slides>
  <Notes>0</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53</vt:i4>
      </vt:variant>
    </vt:vector>
  </HeadingPairs>
  <TitlesOfParts>
    <vt:vector size="63" baseType="lpstr">
      <vt:lpstr>Arial</vt:lpstr>
      <vt:lpstr>Arial-BoldMT</vt:lpstr>
      <vt:lpstr>Arial-ItalicMT</vt:lpstr>
      <vt:lpstr>ArialMT</vt:lpstr>
      <vt:lpstr>Calibri</vt:lpstr>
      <vt:lpstr>Calibri-Italic</vt:lpstr>
      <vt:lpstr>Cambria Math</vt:lpstr>
      <vt:lpstr>Consolas</vt:lpstr>
      <vt:lpstr>ACU Presentation</vt:lpstr>
      <vt:lpstr>think-cell Slide</vt:lpstr>
      <vt:lpstr>PowerPoint Presentation</vt:lpstr>
      <vt:lpstr>PowerPoint Presentation</vt:lpstr>
      <vt:lpstr>Task completion (3%)</vt:lpstr>
      <vt:lpstr>Task completion (3%)</vt:lpstr>
      <vt:lpstr>Task completion (3%)</vt:lpstr>
      <vt:lpstr>Task completion (3%)</vt:lpstr>
      <vt:lpstr>Task completion (3%)</vt:lpstr>
      <vt:lpstr>Task completion (3%)</vt:lpstr>
      <vt:lpstr>Task completion (3%)</vt:lpstr>
      <vt:lpstr>Please Explain Each Part of the Code</vt:lpstr>
      <vt:lpstr>Please Explain Each Part of the Code</vt:lpstr>
      <vt:lpstr>PowerPoint Presentation</vt:lpstr>
      <vt:lpstr>Task completion (3%)</vt:lpstr>
      <vt:lpstr>Task completion (3%)</vt:lpstr>
      <vt:lpstr>Task completion (3%)</vt:lpstr>
      <vt:lpstr>Task completion (3%)</vt:lpstr>
      <vt:lpstr>Task completion (3%)</vt:lpstr>
      <vt:lpstr>Task completion (3%)</vt:lpstr>
      <vt:lpstr>Task completion (3%)</vt:lpstr>
      <vt:lpstr>Task completion (3%)</vt:lpstr>
      <vt:lpstr>Task completion (3%)</vt:lpstr>
      <vt:lpstr>PowerPoint Presentation</vt:lpstr>
      <vt:lpstr>PowerPoint Presentation</vt:lpstr>
      <vt:lpstr>PowerPoint Presentation</vt:lpstr>
      <vt:lpstr>PowerPoint Presentation</vt:lpstr>
      <vt:lpstr>PowerPoint Presentation</vt:lpstr>
      <vt:lpstr>Task completion (3%)</vt:lpstr>
      <vt:lpstr>Task completion (3%)</vt:lpstr>
      <vt:lpstr>Task completion (3%)</vt:lpstr>
      <vt:lpstr>Task completion (3%)</vt:lpstr>
      <vt:lpstr>Task completion (3%)</vt:lpstr>
      <vt:lpstr>Task completion (3%)</vt:lpstr>
      <vt:lpstr>Original Problem:</vt:lpstr>
      <vt:lpstr>Fixed Problem:</vt:lpstr>
      <vt:lpstr>PowerPoint Presentation</vt:lpstr>
      <vt:lpstr>Part 2: Fixing the Syntax Error: Original Program:</vt:lpstr>
      <vt:lpstr>Fixed Program:</vt:lpstr>
      <vt:lpstr>Place the Code Within the Package, Run and Show the Results</vt:lpstr>
      <vt:lpstr>Task completion (3%)</vt:lpstr>
      <vt:lpstr>Task completion (3%)</vt:lpstr>
      <vt:lpstr>Task completion (3%)</vt:lpstr>
      <vt:lpstr>PowerPoint Presentation</vt:lpstr>
      <vt:lpstr>PowerPoint Presentation</vt:lpstr>
      <vt:lpstr>Task completion (3%)</vt:lpstr>
      <vt:lpstr>Task completion (3%)</vt:lpstr>
      <vt:lpstr>PowerPoint Presentation</vt:lpstr>
      <vt:lpstr>PowerPoint Presentation</vt:lpstr>
      <vt:lpstr>Task completion (3%)</vt:lpstr>
      <vt:lpstr>Task completion (3%)</vt:lpstr>
      <vt:lpstr>Task completion (3%)</vt:lpstr>
      <vt:lpstr>Task completion (3%)</vt:lpstr>
      <vt:lpstr>Task completion (3%)</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ACU Presentation</dc:title>
  <dc:creator>Husnen Rupani;Simone.Byrnes@acu.edu.au</dc:creator>
  <cp:lastModifiedBy>Farshid Keivanian</cp:lastModifiedBy>
  <cp:revision>638</cp:revision>
  <cp:lastPrinted>2017-08-03T04:07:41Z</cp:lastPrinted>
  <dcterms:created xsi:type="dcterms:W3CDTF">2017-05-11T09:33:32Z</dcterms:created>
  <dcterms:modified xsi:type="dcterms:W3CDTF">2024-09-06T02:13:27Z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0x01010075DEF6BD4BDD0B4D90C52999A51E08F1</vt:lpwstr>
  </property>
</Properties>
</file>

<file path=docProps/thumbnail.jpeg>
</file>